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93" r:id="rId2"/>
    <p:sldId id="271" r:id="rId3"/>
    <p:sldId id="272" r:id="rId4"/>
    <p:sldId id="273" r:id="rId5"/>
    <p:sldId id="274" r:id="rId6"/>
    <p:sldId id="296" r:id="rId7"/>
    <p:sldId id="292" r:id="rId8"/>
    <p:sldId id="259" r:id="rId9"/>
    <p:sldId id="260" r:id="rId10"/>
    <p:sldId id="261" r:id="rId11"/>
    <p:sldId id="276" r:id="rId12"/>
    <p:sldId id="277" r:id="rId13"/>
    <p:sldId id="295" r:id="rId14"/>
    <p:sldId id="278" r:id="rId15"/>
    <p:sldId id="262" r:id="rId16"/>
    <p:sldId id="263" r:id="rId17"/>
    <p:sldId id="265" r:id="rId18"/>
    <p:sldId id="266" r:id="rId19"/>
    <p:sldId id="267" r:id="rId20"/>
    <p:sldId id="268" r:id="rId21"/>
    <p:sldId id="269" r:id="rId22"/>
    <p:sldId id="264" r:id="rId23"/>
    <p:sldId id="298" r:id="rId24"/>
    <p:sldId id="297" r:id="rId25"/>
    <p:sldId id="270" r:id="rId26"/>
    <p:sldId id="291" r:id="rId27"/>
    <p:sldId id="289" r:id="rId28"/>
    <p:sldId id="280" r:id="rId29"/>
    <p:sldId id="281" r:id="rId30"/>
    <p:sldId id="282" r:id="rId31"/>
    <p:sldId id="283" r:id="rId32"/>
    <p:sldId id="284" r:id="rId33"/>
    <p:sldId id="286" r:id="rId34"/>
    <p:sldId id="290" r:id="rId35"/>
    <p:sldId id="287" r:id="rId36"/>
    <p:sldId id="294" r:id="rId3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7EB7C-3F34-734A-AA48-C51EC890FDCE}" type="datetimeFigureOut">
              <a:rPr lang="de-DE" smtClean="0"/>
              <a:t>27.01.13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F8AF3-2301-824B-BC45-60AA9D20B5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26AC6-FA16-6E4F-90B3-EB9817F0F5B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86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8AF3-2301-824B-BC45-60AA9D20B59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738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Problem: preference</a:t>
            </a:r>
            <a:r>
              <a:rPr lang="de-DE" baseline="0" smtClean="0"/>
              <a:t> for caring males and deteriorating body conditions not possible to take into account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8AF3-2301-824B-BC45-60AA9D20B59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21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8AF3-2301-824B-BC45-60AA9D20B59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471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Number of matings</a:t>
            </a:r>
            <a:r>
              <a:rPr lang="de-DE" baseline="0" smtClean="0"/>
              <a:t> in each class...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8AF3-2301-824B-BC45-60AA9D20B59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9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8AF3-2301-824B-BC45-60AA9D20B595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47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01FF-344B-9B44-9EF9-C90B9DFC9FE7}" type="datetimeFigureOut">
              <a:rPr lang="de-DE" smtClean="0"/>
              <a:t>27.01.13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8E8A-41A2-634E-A580-C031787AD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01FF-344B-9B44-9EF9-C90B9DFC9FE7}" type="datetimeFigureOut">
              <a:rPr lang="de-DE" smtClean="0"/>
              <a:t>27.01.13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8E8A-41A2-634E-A580-C031787AD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14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01FF-344B-9B44-9EF9-C90B9DFC9FE7}" type="datetimeFigureOut">
              <a:rPr lang="de-DE" smtClean="0"/>
              <a:t>27.01.13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8E8A-41A2-634E-A580-C031787AD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56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01FF-344B-9B44-9EF9-C90B9DFC9FE7}" type="datetimeFigureOut">
              <a:rPr lang="de-DE" smtClean="0"/>
              <a:t>27.01.13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8E8A-41A2-634E-A580-C031787AD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35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01FF-344B-9B44-9EF9-C90B9DFC9FE7}" type="datetimeFigureOut">
              <a:rPr lang="de-DE" smtClean="0"/>
              <a:t>27.01.13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8E8A-41A2-634E-A580-C031787AD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51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01FF-344B-9B44-9EF9-C90B9DFC9FE7}" type="datetimeFigureOut">
              <a:rPr lang="de-DE" smtClean="0"/>
              <a:t>27.01.13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8E8A-41A2-634E-A580-C031787AD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12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01FF-344B-9B44-9EF9-C90B9DFC9FE7}" type="datetimeFigureOut">
              <a:rPr lang="de-DE" smtClean="0"/>
              <a:t>27.01.13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8E8A-41A2-634E-A580-C031787AD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01FF-344B-9B44-9EF9-C90B9DFC9FE7}" type="datetimeFigureOut">
              <a:rPr lang="de-DE" smtClean="0"/>
              <a:t>27.01.13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8E8A-41A2-634E-A580-C031787AD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55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01FF-344B-9B44-9EF9-C90B9DFC9FE7}" type="datetimeFigureOut">
              <a:rPr lang="de-DE" smtClean="0"/>
              <a:t>27.01.13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8E8A-41A2-634E-A580-C031787AD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16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01FF-344B-9B44-9EF9-C90B9DFC9FE7}" type="datetimeFigureOut">
              <a:rPr lang="de-DE" smtClean="0"/>
              <a:t>27.01.13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8E8A-41A2-634E-A580-C031787AD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00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01FF-344B-9B44-9EF9-C90B9DFC9FE7}" type="datetimeFigureOut">
              <a:rPr lang="de-DE" smtClean="0"/>
              <a:t>27.01.13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8E8A-41A2-634E-A580-C031787AD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2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101FF-344B-9B44-9EF9-C90B9DFC9FE7}" type="datetimeFigureOut">
              <a:rPr lang="de-DE" smtClean="0"/>
              <a:t>27.01.13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8E8A-41A2-634E-A580-C031787AD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62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1.png"/><Relationship Id="rId1" Type="http://schemas.microsoft.com/office/2007/relationships/media" Target="file://localhost/Users/Katharina/Dropbox/SSSMB/Oscillations/Oscilaciones_Estaciones.avi" TargetMode="External"/><Relationship Id="rId2" Type="http://schemas.openxmlformats.org/officeDocument/2006/relationships/video" Target="file://localhost/Users/Katharina/Dropbox/SSSMB/Oscillations/Oscilaciones_Estaciones.avi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ast jo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8" y="0"/>
            <a:ext cx="7671205" cy="68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1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Mating</a:t>
            </a:r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270053"/>
            <a:ext cx="8229600" cy="5469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500"/>
              <a:t>n</a:t>
            </a:r>
            <a:r>
              <a:rPr lang="de-DE" sz="2500" smtClean="0"/>
              <a:t>umber of matings in each class:</a:t>
            </a:r>
          </a:p>
          <a:p>
            <a:pPr marL="0" indent="0">
              <a:buNone/>
            </a:pPr>
            <a:r>
              <a:rPr lang="de-DE" sz="2500"/>
              <a:t>	</a:t>
            </a:r>
            <a:r>
              <a:rPr lang="de-DE" sz="2500" smtClean="0"/>
              <a:t>				</a:t>
            </a:r>
          </a:p>
          <a:p>
            <a:pPr marL="0" indent="0">
              <a:buNone/>
            </a:pPr>
            <a:r>
              <a:rPr lang="de-DE" sz="2500"/>
              <a:t>	</a:t>
            </a:r>
            <a:r>
              <a:rPr lang="de-DE" sz="2500" smtClean="0"/>
              <a:t>			</a:t>
            </a:r>
          </a:p>
          <a:p>
            <a:pPr marL="0" indent="0">
              <a:buNone/>
            </a:pPr>
            <a:r>
              <a:rPr lang="de-DE" sz="2500"/>
              <a:t>	</a:t>
            </a:r>
            <a:r>
              <a:rPr lang="de-DE" sz="2500" smtClean="0"/>
              <a:t>				</a:t>
            </a:r>
          </a:p>
          <a:p>
            <a:pPr marL="0" indent="0">
              <a:buNone/>
            </a:pPr>
            <a:r>
              <a:rPr lang="de-DE" sz="2500"/>
              <a:t>	</a:t>
            </a:r>
            <a:r>
              <a:rPr lang="de-DE" sz="2500" smtClean="0"/>
              <a:t>		 </a:t>
            </a:r>
          </a:p>
          <a:p>
            <a:pPr marL="0" indent="0">
              <a:buNone/>
            </a:pPr>
            <a:r>
              <a:rPr lang="de-DE" sz="2500"/>
              <a:t>	</a:t>
            </a:r>
            <a:r>
              <a:rPr lang="de-DE" sz="2500" smtClean="0"/>
              <a:t>		 where</a:t>
            </a:r>
          </a:p>
          <a:p>
            <a:pPr marL="0" indent="0">
              <a:buNone/>
            </a:pPr>
            <a:r>
              <a:rPr lang="de-DE" sz="2500"/>
              <a:t>	</a:t>
            </a:r>
            <a:r>
              <a:rPr lang="de-DE" sz="2500" smtClean="0"/>
              <a:t>				</a:t>
            </a:r>
          </a:p>
          <a:p>
            <a:pPr marL="0" indent="0">
              <a:buNone/>
            </a:pPr>
            <a:endParaRPr lang="de-DE" sz="2500"/>
          </a:p>
          <a:p>
            <a:pPr marL="0" indent="0">
              <a:buNone/>
            </a:pPr>
            <a:endParaRPr lang="de-DE" sz="2500" smtClean="0"/>
          </a:p>
          <a:p>
            <a:pPr marL="0" indent="0">
              <a:buNone/>
            </a:pPr>
            <a:endParaRPr lang="de-DE" sz="2500"/>
          </a:p>
          <a:p>
            <a:pPr marL="0" indent="0">
              <a:buNone/>
            </a:pPr>
            <a:endParaRPr lang="de-DE" sz="2500" smtClean="0"/>
          </a:p>
          <a:p>
            <a:pPr marL="0" indent="0">
              <a:buNone/>
            </a:pPr>
            <a:endParaRPr lang="de-DE" sz="2500" smtClean="0"/>
          </a:p>
          <a:p>
            <a:pPr marL="0" indent="0">
              <a:buNone/>
            </a:pPr>
            <a:r>
              <a:rPr lang="de-DE" sz="2500" smtClean="0"/>
              <a:t>=&gt; sum of all matings = F</a:t>
            </a:r>
          </a:p>
          <a:p>
            <a:pPr marL="0" indent="0">
              <a:buNone/>
            </a:pPr>
            <a:endParaRPr lang="de-DE" sz="2500"/>
          </a:p>
        </p:txBody>
      </p:sp>
      <p:pic>
        <p:nvPicPr>
          <p:cNvPr id="9" name="Bild 8" descr="Bildschirmfoto 2013-01-26 um 16.29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79" y="178804"/>
            <a:ext cx="3362600" cy="1787183"/>
          </a:xfrm>
          <a:prstGeom prst="rect">
            <a:avLst/>
          </a:prstGeom>
        </p:spPr>
      </p:pic>
      <p:pic>
        <p:nvPicPr>
          <p:cNvPr id="10" name="Bild 9" descr="Bildschirmfoto 2013-01-26 um 16.32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9" y="2242616"/>
            <a:ext cx="1804105" cy="3638530"/>
          </a:xfrm>
          <a:prstGeom prst="rect">
            <a:avLst/>
          </a:prstGeom>
        </p:spPr>
      </p:pic>
      <p:pic>
        <p:nvPicPr>
          <p:cNvPr id="11" name="Bild 10" descr="Bildschirmfoto 2013-01-26 um 16.48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31" y="2105312"/>
            <a:ext cx="6200964" cy="41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0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964962"/>
            <a:ext cx="78295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2415653" y="1219624"/>
            <a:ext cx="384861" cy="520262"/>
          </a:xfrm>
          <a:prstGeom prst="ellipse">
            <a:avLst/>
          </a:prstGeom>
          <a:noFill/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3807723" y="1164213"/>
            <a:ext cx="551272" cy="52026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5295329" y="1164213"/>
            <a:ext cx="491319" cy="520262"/>
          </a:xfrm>
          <a:prstGeom prst="ellipse">
            <a:avLst/>
          </a:prstGeom>
          <a:noFill/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6838459" y="1095973"/>
            <a:ext cx="613220" cy="643914"/>
          </a:xfrm>
          <a:prstGeom prst="ellipse">
            <a:avLst/>
          </a:prstGeom>
          <a:noFill/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410163"/>
            <a:ext cx="7924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6940" y="5715626"/>
            <a:ext cx="225742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11434" y="3755523"/>
            <a:ext cx="2869324" cy="138918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t-BR" dirty="0" smtClean="0"/>
              <a:t>No </a:t>
            </a:r>
            <a:r>
              <a:rPr lang="pt-BR" dirty="0" err="1" smtClean="0"/>
              <a:t>analytical</a:t>
            </a:r>
            <a:r>
              <a:rPr lang="pt-BR" dirty="0" smtClean="0"/>
              <a:t> </a:t>
            </a:r>
            <a:r>
              <a:rPr lang="pt-BR" dirty="0" err="1" smtClean="0"/>
              <a:t>solutions</a:t>
            </a: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err="1" smtClean="0"/>
              <a:t>Numerical</a:t>
            </a:r>
            <a:r>
              <a:rPr lang="pt-BR" dirty="0" smtClean="0"/>
              <a:t> </a:t>
            </a:r>
            <a:r>
              <a:rPr lang="pt-BR" dirty="0" err="1" smtClean="0"/>
              <a:t>simulations</a:t>
            </a:r>
            <a:endParaRPr lang="pt-BR" dirty="0" smtClean="0"/>
          </a:p>
          <a:p>
            <a:pPr algn="ctr">
              <a:buNone/>
            </a:pPr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>
            <a:off x="10770782" y="4179146"/>
            <a:ext cx="277676" cy="3576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feld 63"/>
          <p:cNvSpPr txBox="1"/>
          <p:nvPr/>
        </p:nvSpPr>
        <p:spPr>
          <a:xfrm>
            <a:off x="4824248" y="5187030"/>
            <a:ext cx="4319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accent5"/>
                </a:solidFill>
              </a:rPr>
              <a:t>γ</a:t>
            </a:r>
            <a:r>
              <a:rPr lang="de-DE" sz="2400">
                <a:solidFill>
                  <a:schemeClr val="accent5"/>
                </a:solidFill>
              </a:rPr>
              <a:t> – abandonment </a:t>
            </a:r>
            <a:r>
              <a:rPr lang="de-DE" sz="2400" smtClean="0">
                <a:solidFill>
                  <a:schemeClr val="accent5"/>
                </a:solidFill>
              </a:rPr>
              <a:t>rate</a:t>
            </a:r>
          </a:p>
          <a:p>
            <a:r>
              <a:rPr lang="pt-BR" sz="2400">
                <a:solidFill>
                  <a:schemeClr val="accent2"/>
                </a:solidFill>
              </a:rPr>
              <a:t>μ</a:t>
            </a:r>
            <a:r>
              <a:rPr lang="de-DE" sz="2400">
                <a:solidFill>
                  <a:schemeClr val="accent2"/>
                </a:solidFill>
              </a:rPr>
              <a:t> – death </a:t>
            </a:r>
            <a:r>
              <a:rPr lang="de-DE" sz="2400" smtClean="0">
                <a:solidFill>
                  <a:schemeClr val="accent2"/>
                </a:solidFill>
              </a:rPr>
              <a:t>rate</a:t>
            </a:r>
            <a:endParaRPr lang="de-DE" sz="2400" smtClean="0">
              <a:solidFill>
                <a:srgbClr val="8064A2"/>
              </a:solidFill>
            </a:endParaRPr>
          </a:p>
          <a:p>
            <a:r>
              <a:rPr lang="de-DE" sz="2400">
                <a:solidFill>
                  <a:srgbClr val="8064A2"/>
                </a:solidFill>
              </a:rPr>
              <a:t>r – fraction of hatching clutches</a:t>
            </a:r>
          </a:p>
          <a:p>
            <a:r>
              <a:rPr lang="de-DE" sz="2400" smtClean="0">
                <a:solidFill>
                  <a:srgbClr val="8064A2"/>
                </a:solidFill>
              </a:rPr>
              <a:t>f </a:t>
            </a:r>
            <a:r>
              <a:rPr lang="de-DE" sz="2400" dirty="0" smtClean="0">
                <a:solidFill>
                  <a:srgbClr val="8064A2"/>
                </a:solidFill>
              </a:rPr>
              <a:t>– </a:t>
            </a:r>
            <a:r>
              <a:rPr lang="de-DE" sz="2400" smtClean="0">
                <a:solidFill>
                  <a:srgbClr val="8064A2"/>
                </a:solidFill>
              </a:rPr>
              <a:t>mating rate</a:t>
            </a:r>
            <a:endParaRPr lang="de-DE" sz="2400" dirty="0" smtClean="0">
              <a:solidFill>
                <a:srgbClr val="8064A2"/>
              </a:solidFill>
            </a:endParaRPr>
          </a:p>
        </p:txBody>
      </p:sp>
      <p:sp>
        <p:nvSpPr>
          <p:cNvPr id="34" name="Título 1"/>
          <p:cNvSpPr>
            <a:spLocks noGrp="1"/>
          </p:cNvSpPr>
          <p:nvPr>
            <p:ph type="title"/>
          </p:nvPr>
        </p:nvSpPr>
        <p:spPr>
          <a:xfrm>
            <a:off x="457200" y="-21620"/>
            <a:ext cx="8229600" cy="1143000"/>
          </a:xfrm>
        </p:spPr>
        <p:txBody>
          <a:bodyPr/>
          <a:lstStyle/>
          <a:p>
            <a:r>
              <a:rPr lang="pt-BR" smtClean="0"/>
              <a:t>One model to rule them all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340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6427" y="2421228"/>
            <a:ext cx="6143728" cy="7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23" y="1756927"/>
            <a:ext cx="6745484" cy="4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One model to rule them all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168970" y="2540996"/>
            <a:ext cx="194349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Birth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abandoned</a:t>
            </a:r>
            <a:r>
              <a:rPr lang="pt-BR" sz="2000" dirty="0" smtClean="0"/>
              <a:t> </a:t>
            </a:r>
            <a:r>
              <a:rPr lang="pt-BR" sz="2000" dirty="0" err="1" smtClean="0"/>
              <a:t>eggs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168970" y="3473276"/>
            <a:ext cx="194349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mtClean="0"/>
              <a:t>Released males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200501" y="4098127"/>
            <a:ext cx="163217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Birth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cared</a:t>
            </a:r>
            <a:r>
              <a:rPr lang="pt-BR" sz="2000" dirty="0" smtClean="0"/>
              <a:t> </a:t>
            </a:r>
            <a:r>
              <a:rPr lang="pt-BR" sz="2000" dirty="0" err="1" smtClean="0"/>
              <a:t>eggs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205037" y="5009463"/>
            <a:ext cx="127190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Available</a:t>
            </a:r>
            <a:r>
              <a:rPr lang="pt-BR" sz="2000" dirty="0" smtClean="0"/>
              <a:t> </a:t>
            </a:r>
            <a:r>
              <a:rPr lang="pt-BR" sz="2000" dirty="0" err="1" smtClean="0"/>
              <a:t>females</a:t>
            </a:r>
            <a:endParaRPr lang="pt-BR" sz="2000" dirty="0"/>
          </a:p>
        </p:txBody>
      </p:sp>
      <p:sp>
        <p:nvSpPr>
          <p:cNvPr id="14" name="Retângulo 13"/>
          <p:cNvSpPr/>
          <p:nvPr/>
        </p:nvSpPr>
        <p:spPr>
          <a:xfrm>
            <a:off x="457200" y="5606941"/>
            <a:ext cx="7031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3"/>
                </a:solidFill>
              </a:rPr>
              <a:t>α</a:t>
            </a:r>
            <a:r>
              <a:rPr lang="de-DE" dirty="0" smtClean="0">
                <a:solidFill>
                  <a:schemeClr val="accent3"/>
                </a:solidFill>
              </a:rPr>
              <a:t> – number of viable male offspring per clutch</a:t>
            </a:r>
          </a:p>
          <a:p>
            <a:r>
              <a:rPr lang="de-DE" dirty="0" smtClean="0">
                <a:solidFill>
                  <a:srgbClr val="9BBB59"/>
                </a:solidFill>
              </a:rPr>
              <a:t>p – probability of survival </a:t>
            </a:r>
            <a:r>
              <a:rPr lang="de-DE" smtClean="0">
                <a:solidFill>
                  <a:srgbClr val="9BBB59"/>
                </a:solidFill>
              </a:rPr>
              <a:t>for abandoned </a:t>
            </a:r>
            <a:r>
              <a:rPr lang="de-DE" dirty="0" smtClean="0">
                <a:solidFill>
                  <a:srgbClr val="9BBB59"/>
                </a:solidFill>
              </a:rPr>
              <a:t>clutches</a:t>
            </a:r>
          </a:p>
          <a:p>
            <a:r>
              <a:rPr lang="de-DE">
                <a:solidFill>
                  <a:schemeClr val="accent6"/>
                </a:solidFill>
              </a:rPr>
              <a:t>K – carrying capacity </a:t>
            </a:r>
            <a:endParaRPr lang="de-DE" smtClean="0">
              <a:solidFill>
                <a:schemeClr val="accent6"/>
              </a:solidFill>
            </a:endParaRPr>
          </a:p>
          <a:p>
            <a:r>
              <a:rPr lang="de-DE" smtClean="0">
                <a:solidFill>
                  <a:srgbClr val="00B050"/>
                </a:solidFill>
              </a:rPr>
              <a:t>ε </a:t>
            </a:r>
            <a:r>
              <a:rPr lang="de-DE" dirty="0" smtClean="0">
                <a:solidFill>
                  <a:srgbClr val="00B050"/>
                </a:solidFill>
              </a:rPr>
              <a:t>– fraction of females available for mating</a:t>
            </a:r>
          </a:p>
        </p:txBody>
      </p:sp>
      <p:sp>
        <p:nvSpPr>
          <p:cNvPr id="15" name="Elipse 14"/>
          <p:cNvSpPr/>
          <p:nvPr/>
        </p:nvSpPr>
        <p:spPr>
          <a:xfrm>
            <a:off x="5302964" y="2670142"/>
            <a:ext cx="546048" cy="309540"/>
          </a:xfrm>
          <a:prstGeom prst="ellipse">
            <a:avLst/>
          </a:prstGeom>
          <a:noFill/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065" y="3481089"/>
            <a:ext cx="6811142" cy="43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4727" y="4098127"/>
            <a:ext cx="5331480" cy="74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81421" y="5108209"/>
            <a:ext cx="3944786" cy="4540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" name="Elipse 24"/>
          <p:cNvSpPr/>
          <p:nvPr/>
        </p:nvSpPr>
        <p:spPr>
          <a:xfrm rot="5400000">
            <a:off x="6543507" y="2779611"/>
            <a:ext cx="336496" cy="421318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3783723" y="5221213"/>
            <a:ext cx="278524" cy="30954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8"/>
          <p:cNvSpPr/>
          <p:nvPr/>
        </p:nvSpPr>
        <p:spPr>
          <a:xfrm>
            <a:off x="986427" y="1756927"/>
            <a:ext cx="551272" cy="52026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0"/>
          <p:cNvSpPr/>
          <p:nvPr/>
        </p:nvSpPr>
        <p:spPr>
          <a:xfrm>
            <a:off x="2048526" y="1679974"/>
            <a:ext cx="613220" cy="643914"/>
          </a:xfrm>
          <a:prstGeom prst="ellipse">
            <a:avLst/>
          </a:prstGeom>
          <a:noFill/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4"/>
          <p:cNvSpPr/>
          <p:nvPr/>
        </p:nvSpPr>
        <p:spPr>
          <a:xfrm>
            <a:off x="5455364" y="4298549"/>
            <a:ext cx="546048" cy="309540"/>
          </a:xfrm>
          <a:prstGeom prst="ellipse">
            <a:avLst/>
          </a:prstGeom>
          <a:noFill/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4"/>
          <p:cNvSpPr/>
          <p:nvPr/>
        </p:nvSpPr>
        <p:spPr>
          <a:xfrm rot="5400000">
            <a:off x="6543507" y="4426483"/>
            <a:ext cx="336496" cy="421318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4"/>
          <p:cNvSpPr txBox="1"/>
          <p:nvPr/>
        </p:nvSpPr>
        <p:spPr>
          <a:xfrm>
            <a:off x="7168968" y="1520437"/>
            <a:ext cx="1833911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smtClean="0"/>
              <a:t>Abandonning males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0445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 animBg="1"/>
      <p:bldP spid="15" grpId="1" animBg="1"/>
      <p:bldP spid="25" grpId="0" animBg="1"/>
      <p:bldP spid="26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1012043" y="1536937"/>
            <a:ext cx="2554012" cy="9841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311597" y="1634885"/>
            <a:ext cx="18723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 smtClean="0"/>
              <a:t>Death</a:t>
            </a:r>
            <a:r>
              <a:rPr lang="pt-BR" sz="2400" b="1" dirty="0" smtClean="0"/>
              <a:t> rate is </a:t>
            </a:r>
          </a:p>
          <a:p>
            <a:r>
              <a:rPr lang="pt-BR" sz="2400" b="1" dirty="0" err="1" smtClean="0"/>
              <a:t>constant</a:t>
            </a:r>
            <a:endParaRPr lang="de-DE" sz="2400" b="1" dirty="0" smtClean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012043" y="2806186"/>
            <a:ext cx="2554012" cy="9841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994303" y="4182856"/>
            <a:ext cx="2554012" cy="11789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249925" y="1536937"/>
            <a:ext cx="3373820" cy="9908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5249925" y="2806186"/>
            <a:ext cx="3624838" cy="9841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295689" y="4161465"/>
            <a:ext cx="3113402" cy="12003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7397"/>
            <a:ext cx="8229600" cy="1143000"/>
          </a:xfrm>
        </p:spPr>
        <p:txBody>
          <a:bodyPr/>
          <a:lstStyle/>
          <a:p>
            <a:r>
              <a:rPr lang="pt-BR" dirty="0" err="1" smtClean="0"/>
              <a:t>Assumptions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249925" y="1696817"/>
            <a:ext cx="3624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 smtClean="0"/>
              <a:t>Body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condition</a:t>
            </a:r>
            <a:r>
              <a:rPr lang="pt-BR" sz="2400" b="1" dirty="0" smtClean="0"/>
              <a:t> does </a:t>
            </a:r>
            <a:r>
              <a:rPr lang="pt-BR" sz="2400" b="1" dirty="0" err="1" smtClean="0"/>
              <a:t>not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affect</a:t>
            </a:r>
            <a:r>
              <a:rPr lang="pt-BR" sz="2400" b="1" dirty="0" smtClean="0"/>
              <a:t> male </a:t>
            </a:r>
            <a:r>
              <a:rPr lang="pt-BR" sz="2400" b="1" dirty="0" err="1" smtClean="0"/>
              <a:t>survival</a:t>
            </a:r>
            <a:endParaRPr lang="pt-BR" sz="2400" b="1" dirty="0" smtClean="0"/>
          </a:p>
        </p:txBody>
      </p:sp>
      <p:sp>
        <p:nvSpPr>
          <p:cNvPr id="6" name="Retângulo 5"/>
          <p:cNvSpPr/>
          <p:nvPr/>
        </p:nvSpPr>
        <p:spPr>
          <a:xfrm>
            <a:off x="1075107" y="2896320"/>
            <a:ext cx="2554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err="1" smtClean="0"/>
              <a:t>Abandonment</a:t>
            </a:r>
            <a:r>
              <a:rPr lang="pt-BR" sz="2400" b="1" smtClean="0"/>
              <a:t> rates </a:t>
            </a:r>
            <a:r>
              <a:rPr lang="pt-BR" sz="2400" b="1" dirty="0" smtClean="0"/>
              <a:t>are </a:t>
            </a:r>
            <a:r>
              <a:rPr lang="pt-BR" sz="2400" b="1" dirty="0" err="1" smtClean="0"/>
              <a:t>constant</a:t>
            </a:r>
            <a:endParaRPr lang="pt-BR" sz="2400" b="1" dirty="0" smtClean="0"/>
          </a:p>
        </p:txBody>
      </p:sp>
      <p:sp>
        <p:nvSpPr>
          <p:cNvPr id="7" name="Retângulo 6"/>
          <p:cNvSpPr/>
          <p:nvPr/>
        </p:nvSpPr>
        <p:spPr>
          <a:xfrm>
            <a:off x="5295689" y="4161465"/>
            <a:ext cx="3373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 smtClean="0"/>
              <a:t>Female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availability</a:t>
            </a:r>
            <a:r>
              <a:rPr lang="pt-BR" sz="2400" b="1" dirty="0" smtClean="0"/>
              <a:t> is </a:t>
            </a:r>
            <a:r>
              <a:rPr lang="pt-BR" sz="2400" b="1" dirty="0" err="1" smtClean="0"/>
              <a:t>proportional</a:t>
            </a:r>
            <a:r>
              <a:rPr lang="pt-BR" sz="2400" b="1" dirty="0" smtClean="0"/>
              <a:t> to </a:t>
            </a:r>
            <a:r>
              <a:rPr lang="pt-BR" sz="2400" b="1" dirty="0" err="1" smtClean="0"/>
              <a:t>number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</a:t>
            </a:r>
            <a:r>
              <a:rPr lang="pt-BR" sz="2400" b="1" dirty="0" smtClean="0"/>
              <a:t> males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12043" y="3781089"/>
            <a:ext cx="25540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 smtClean="0"/>
          </a:p>
          <a:p>
            <a:r>
              <a:rPr lang="pt-BR" sz="2400" b="1" dirty="0" err="1" smtClean="0"/>
              <a:t>Mating</a:t>
            </a:r>
            <a:r>
              <a:rPr lang="pt-BR" sz="2400" b="1" dirty="0" smtClean="0"/>
              <a:t> rate is a </a:t>
            </a:r>
            <a:r>
              <a:rPr lang="pt-BR" sz="2400" b="1" dirty="0" err="1" smtClean="0"/>
              <a:t>function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female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preference</a:t>
            </a:r>
            <a:endParaRPr lang="pt-BR" sz="24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5249925" y="3103543"/>
            <a:ext cx="362483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pt-BR" sz="2400" b="1" dirty="0" err="1" smtClean="0"/>
              <a:t>Last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class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always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abandons</a:t>
            </a:r>
            <a:endParaRPr lang="pt-BR" sz="2400" b="1" dirty="0" smtClean="0"/>
          </a:p>
        </p:txBody>
      </p:sp>
      <p:sp>
        <p:nvSpPr>
          <p:cNvPr id="11" name="Seta para a direita 10"/>
          <p:cNvSpPr/>
          <p:nvPr/>
        </p:nvSpPr>
        <p:spPr>
          <a:xfrm>
            <a:off x="3909849" y="2029035"/>
            <a:ext cx="930166" cy="2769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3878606" y="3288209"/>
            <a:ext cx="930166" cy="276999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3955613" y="4397955"/>
            <a:ext cx="930166" cy="276999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18"/>
          <p:cNvSpPr/>
          <p:nvPr/>
        </p:nvSpPr>
        <p:spPr>
          <a:xfrm>
            <a:off x="948539" y="5698388"/>
            <a:ext cx="3624838" cy="9841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9"/>
          <p:cNvSpPr/>
          <p:nvPr/>
        </p:nvSpPr>
        <p:spPr>
          <a:xfrm>
            <a:off x="1023484" y="5773164"/>
            <a:ext cx="324319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pt-BR" sz="2400" b="1" smtClean="0"/>
              <a:t>Each male has max. one</a:t>
            </a:r>
          </a:p>
          <a:p>
            <a:r>
              <a:rPr lang="pt-BR" sz="2400" b="1" smtClean="0"/>
              <a:t>clutch at a time</a:t>
            </a:r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5226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Parameter</a:t>
            </a:r>
            <a:r>
              <a:rPr lang="pt-BR" dirty="0" smtClean="0"/>
              <a:t> </a:t>
            </a:r>
            <a:r>
              <a:rPr lang="pt-BR" dirty="0" err="1" smtClean="0"/>
              <a:t>values</a:t>
            </a:r>
            <a:endParaRPr lang="pt-BR" dirty="0"/>
          </a:p>
        </p:txBody>
      </p:sp>
      <p:sp>
        <p:nvSpPr>
          <p:cNvPr id="4" name="Textfeld 63"/>
          <p:cNvSpPr txBox="1"/>
          <p:nvPr/>
        </p:nvSpPr>
        <p:spPr>
          <a:xfrm>
            <a:off x="709448" y="1417637"/>
            <a:ext cx="79773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smtClean="0"/>
              <a:t>r  = 0.2</a:t>
            </a:r>
          </a:p>
          <a:p>
            <a:r>
              <a:rPr lang="pt-BR" sz="3500" dirty="0" smtClean="0"/>
              <a:t>μ</a:t>
            </a:r>
            <a:r>
              <a:rPr lang="de-DE" sz="3500" dirty="0" smtClean="0">
                <a:effectLst/>
              </a:rPr>
              <a:t> = 0.2</a:t>
            </a:r>
          </a:p>
          <a:p>
            <a:r>
              <a:rPr lang="pt-BR" sz="3500" dirty="0" smtClean="0"/>
              <a:t>γ</a:t>
            </a:r>
            <a:r>
              <a:rPr lang="de-DE" sz="3500" dirty="0" smtClean="0">
                <a:effectLst/>
              </a:rPr>
              <a:t>  = 0.1</a:t>
            </a:r>
          </a:p>
          <a:p>
            <a:r>
              <a:rPr lang="pt-BR" sz="3500" dirty="0" smtClean="0"/>
              <a:t>α</a:t>
            </a:r>
            <a:r>
              <a:rPr lang="de-DE" sz="3500" dirty="0" smtClean="0"/>
              <a:t>  =10</a:t>
            </a:r>
          </a:p>
          <a:p>
            <a:r>
              <a:rPr lang="de-DE" sz="3500" dirty="0" smtClean="0"/>
              <a:t>p  =0.3</a:t>
            </a:r>
          </a:p>
          <a:p>
            <a:r>
              <a:rPr lang="de-DE" sz="3500" dirty="0" smtClean="0"/>
              <a:t>K= 500 </a:t>
            </a:r>
          </a:p>
          <a:p>
            <a:r>
              <a:rPr lang="de-DE" sz="3500" dirty="0" smtClean="0"/>
              <a:t>ε = 0.3</a:t>
            </a:r>
          </a:p>
          <a:p>
            <a:r>
              <a:rPr lang="de-DE" sz="3500" dirty="0" smtClean="0"/>
              <a:t>β = varying</a:t>
            </a:r>
          </a:p>
        </p:txBody>
      </p:sp>
      <p:pic>
        <p:nvPicPr>
          <p:cNvPr id="5" name="Bild 4" descr="mos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08" y="1601868"/>
            <a:ext cx="5511192" cy="33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8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runovertime_4equations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85" y="1"/>
            <a:ext cx="7425031" cy="341150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154376" y="34326"/>
            <a:ext cx="1674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k</a:t>
            </a:r>
            <a:r>
              <a:rPr lang="de-DE" smtClean="0"/>
              <a:t> = 3</a:t>
            </a:r>
          </a:p>
          <a:p>
            <a:r>
              <a:rPr lang="de-DE"/>
              <a:t>b</a:t>
            </a:r>
            <a:r>
              <a:rPr lang="de-DE" smtClean="0"/>
              <a:t>0 = b1 = b2 = </a:t>
            </a:r>
            <a:r>
              <a:rPr lang="de-DE"/>
              <a:t>1</a:t>
            </a:r>
            <a:endParaRPr lang="de-DE"/>
          </a:p>
        </p:txBody>
      </p:sp>
      <p:pic>
        <p:nvPicPr>
          <p:cNvPr id="6" name="Bild 5" descr="runovertime_4equations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85" y="3446499"/>
            <a:ext cx="7425031" cy="34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5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526" y="274638"/>
            <a:ext cx="8958087" cy="1143000"/>
          </a:xfrm>
        </p:spPr>
        <p:txBody>
          <a:bodyPr>
            <a:noAutofit/>
          </a:bodyPr>
          <a:lstStyle/>
          <a:p>
            <a:r>
              <a:rPr lang="de-DE" sz="3900" smtClean="0"/>
              <a:t>How does female preference affect the number of individuals in the caring classes?</a:t>
            </a:r>
            <a:endParaRPr lang="de-DE" sz="3900"/>
          </a:p>
        </p:txBody>
      </p:sp>
      <p:pic>
        <p:nvPicPr>
          <p:cNvPr id="5" name="Bild 4" descr="preference_car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1093"/>
            <a:ext cx="9156722" cy="42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5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526" y="274638"/>
            <a:ext cx="8958087" cy="1143000"/>
          </a:xfrm>
        </p:spPr>
        <p:txBody>
          <a:bodyPr>
            <a:noAutofit/>
          </a:bodyPr>
          <a:lstStyle/>
          <a:p>
            <a:r>
              <a:rPr lang="de-DE" sz="3900" smtClean="0"/>
              <a:t>How does female preference affect the number of individuals in the caring classes?</a:t>
            </a:r>
            <a:endParaRPr lang="de-DE" sz="3900"/>
          </a:p>
        </p:txBody>
      </p:sp>
      <p:pic>
        <p:nvPicPr>
          <p:cNvPr id="4" name="Bild 3" descr="preference_bod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31"/>
            <a:ext cx="9144000" cy="420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1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526" y="274638"/>
            <a:ext cx="8958087" cy="1143000"/>
          </a:xfrm>
        </p:spPr>
        <p:txBody>
          <a:bodyPr>
            <a:noAutofit/>
          </a:bodyPr>
          <a:lstStyle/>
          <a:p>
            <a:r>
              <a:rPr lang="de-DE" sz="3900" smtClean="0"/>
              <a:t>How does female preference affect the number of individuals in the caring classes?</a:t>
            </a:r>
            <a:endParaRPr lang="de-DE" sz="3900"/>
          </a:p>
        </p:txBody>
      </p:sp>
      <p:pic>
        <p:nvPicPr>
          <p:cNvPr id="5" name="Bild 4" descr="preference_bodyandca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8712"/>
            <a:ext cx="9150559" cy="420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8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526" y="274638"/>
            <a:ext cx="8958087" cy="1143000"/>
          </a:xfrm>
        </p:spPr>
        <p:txBody>
          <a:bodyPr>
            <a:noAutofit/>
          </a:bodyPr>
          <a:lstStyle/>
          <a:p>
            <a:r>
              <a:rPr lang="de-DE" sz="3900" smtClean="0"/>
              <a:t>How does female preference affect the number of individuals in the caring classes?</a:t>
            </a:r>
            <a:endParaRPr lang="de-DE" sz="3900"/>
          </a:p>
        </p:txBody>
      </p:sp>
      <p:pic>
        <p:nvPicPr>
          <p:cNvPr id="9" name="Bild 8" descr="distribution_pref_equ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1" y="1624752"/>
            <a:ext cx="6875877" cy="499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8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5386" y="1392133"/>
            <a:ext cx="3399241" cy="14700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Demographic dynamics and evolution of parental care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2678" y="3924346"/>
            <a:ext cx="3217109" cy="2380593"/>
          </a:xfrm>
        </p:spPr>
        <p:txBody>
          <a:bodyPr>
            <a:normAutofit/>
          </a:bodyPr>
          <a:lstStyle/>
          <a:p>
            <a:r>
              <a:rPr lang="de-DE" smtClean="0"/>
              <a:t>Group 5</a:t>
            </a:r>
          </a:p>
        </p:txBody>
      </p:sp>
      <p:pic>
        <p:nvPicPr>
          <p:cNvPr id="4" name="Bild 3" descr="speci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187307" y="3536722"/>
            <a:ext cx="487374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rial"/>
              </a:rPr>
              <a:t>Cinthia „the fixed point girl“</a:t>
            </a:r>
          </a:p>
          <a:p>
            <a:r>
              <a:rPr lang="en-GB" sz="250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rial"/>
              </a:rPr>
              <a:t>Cristian „less equations“</a:t>
            </a:r>
          </a:p>
          <a:p>
            <a:r>
              <a:rPr lang="en-GB" sz="250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rial"/>
              </a:rPr>
              <a:t>Danilo „not a spider“</a:t>
            </a:r>
          </a:p>
          <a:p>
            <a:r>
              <a:rPr lang="en-GB" sz="250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rial"/>
              </a:rPr>
              <a:t>Katharina „of the many colours and the pretty boxes“</a:t>
            </a:r>
          </a:p>
          <a:p>
            <a:r>
              <a:rPr lang="en-GB" sz="250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rial"/>
              </a:rPr>
              <a:t>Marcos „saving us from starvation“</a:t>
            </a:r>
          </a:p>
          <a:p>
            <a:r>
              <a:rPr lang="en-GB" sz="250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rial"/>
              </a:rPr>
              <a:t>Vitor „the evil spirit“</a:t>
            </a:r>
            <a:endParaRPr lang="en-GB" sz="250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409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526" y="274638"/>
            <a:ext cx="8958087" cy="1143000"/>
          </a:xfrm>
        </p:spPr>
        <p:txBody>
          <a:bodyPr>
            <a:noAutofit/>
          </a:bodyPr>
          <a:lstStyle/>
          <a:p>
            <a:r>
              <a:rPr lang="de-DE" sz="3900" smtClean="0"/>
              <a:t>How does female preference affect the number of individuals in the caring classes?</a:t>
            </a:r>
            <a:endParaRPr lang="de-DE" sz="3900"/>
          </a:p>
        </p:txBody>
      </p:sp>
      <p:pic>
        <p:nvPicPr>
          <p:cNvPr id="3" name="Bild 2" descr="distribution_pref_bodycondi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6755"/>
            <a:ext cx="4582692" cy="3326432"/>
          </a:xfrm>
          <a:prstGeom prst="rect">
            <a:avLst/>
          </a:prstGeom>
        </p:spPr>
      </p:pic>
      <p:pic>
        <p:nvPicPr>
          <p:cNvPr id="5" name="Bild 4" descr="distribution_pref_ca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10" y="2116755"/>
            <a:ext cx="4582690" cy="332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5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526" y="274638"/>
            <a:ext cx="8958087" cy="1143000"/>
          </a:xfrm>
        </p:spPr>
        <p:txBody>
          <a:bodyPr>
            <a:noAutofit/>
          </a:bodyPr>
          <a:lstStyle/>
          <a:p>
            <a:r>
              <a:rPr lang="de-DE" sz="3900" smtClean="0"/>
              <a:t>How does female preference affect the number of individuals in the caring classes?</a:t>
            </a:r>
            <a:endParaRPr lang="de-DE" sz="3900"/>
          </a:p>
        </p:txBody>
      </p:sp>
      <p:pic>
        <p:nvPicPr>
          <p:cNvPr id="4" name="Bild 3" descr="distribution_pref_bodycondition_ca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12" y="1652044"/>
            <a:ext cx="6566977" cy="476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4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</a:t>
            </a:r>
            <a:r>
              <a:rPr lang="de-DE" smtClean="0"/>
              <a:t>class </a:t>
            </a:r>
            <a:r>
              <a:rPr lang="de-DE" smtClean="0"/>
              <a:t>collapse“</a:t>
            </a:r>
            <a:endParaRPr lang="de-DE"/>
          </a:p>
        </p:txBody>
      </p:sp>
      <p:pic>
        <p:nvPicPr>
          <p:cNvPr id="4" name="Bild 3" descr="distribution_pref_equ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2079"/>
            <a:ext cx="2350295" cy="1706006"/>
          </a:xfrm>
          <a:prstGeom prst="rect">
            <a:avLst/>
          </a:prstGeom>
        </p:spPr>
      </p:pic>
      <p:pic>
        <p:nvPicPr>
          <p:cNvPr id="5" name="Bild 4" descr="distribution_pref_bodycondit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67" y="1672079"/>
            <a:ext cx="2350297" cy="1706006"/>
          </a:xfrm>
          <a:prstGeom prst="rect">
            <a:avLst/>
          </a:prstGeom>
        </p:spPr>
      </p:pic>
      <p:pic>
        <p:nvPicPr>
          <p:cNvPr id="6" name="Bild 5" descr="distribution_pref_car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6" y="1672079"/>
            <a:ext cx="2350295" cy="1706006"/>
          </a:xfrm>
          <a:prstGeom prst="rect">
            <a:avLst/>
          </a:prstGeom>
        </p:spPr>
      </p:pic>
      <p:pic>
        <p:nvPicPr>
          <p:cNvPr id="7" name="Bild 6" descr="distribution_pref_bodycondition_car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704" y="1672078"/>
            <a:ext cx="2350296" cy="170600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45792" y="3741507"/>
            <a:ext cx="76524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smtClean="0">
                <a:solidFill>
                  <a:srgbClr val="FF0000"/>
                </a:solidFill>
              </a:rPr>
              <a:t>NN		=		NN		=		NN		=		NN</a:t>
            </a:r>
            <a:endParaRPr lang="de-DE" sz="350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45791" y="4935121"/>
            <a:ext cx="77775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smtClean="0">
                <a:solidFill>
                  <a:srgbClr val="FF0000"/>
                </a:solidFill>
              </a:rPr>
              <a:t>NCt		=		NCt		=		NCt		=		NCt</a:t>
            </a:r>
            <a:endParaRPr lang="de-DE" sz="35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2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6427" y="2421228"/>
            <a:ext cx="6143728" cy="7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23" y="1756927"/>
            <a:ext cx="6745484" cy="4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„class collapse“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168968" y="1520437"/>
            <a:ext cx="1833911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smtClean="0"/>
              <a:t>Abandonning males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168970" y="2540996"/>
            <a:ext cx="194349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Birth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abandoned</a:t>
            </a:r>
            <a:r>
              <a:rPr lang="pt-BR" sz="2000" dirty="0" smtClean="0"/>
              <a:t> </a:t>
            </a:r>
            <a:r>
              <a:rPr lang="pt-BR" sz="2000" dirty="0" err="1" smtClean="0"/>
              <a:t>eggs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168970" y="3473276"/>
            <a:ext cx="194349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mtClean="0"/>
              <a:t>Released males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200501" y="4098127"/>
            <a:ext cx="163217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Birth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cared</a:t>
            </a:r>
            <a:r>
              <a:rPr lang="pt-BR" sz="2000" dirty="0" smtClean="0"/>
              <a:t> </a:t>
            </a:r>
            <a:r>
              <a:rPr lang="pt-BR" sz="2000" dirty="0" err="1" smtClean="0"/>
              <a:t>eggs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205037" y="5009463"/>
            <a:ext cx="127190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Available</a:t>
            </a:r>
            <a:r>
              <a:rPr lang="pt-BR" sz="2000" dirty="0" smtClean="0"/>
              <a:t> </a:t>
            </a:r>
            <a:r>
              <a:rPr lang="pt-BR" sz="2000" dirty="0" err="1" smtClean="0"/>
              <a:t>females</a:t>
            </a:r>
            <a:endParaRPr lang="pt-BR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065" y="3481089"/>
            <a:ext cx="6811142" cy="43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4727" y="4098127"/>
            <a:ext cx="5331480" cy="74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81421" y="5108209"/>
            <a:ext cx="3944786" cy="4540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Rechteck 21"/>
          <p:cNvSpPr/>
          <p:nvPr/>
        </p:nvSpPr>
        <p:spPr>
          <a:xfrm>
            <a:off x="897213" y="3403370"/>
            <a:ext cx="1388571" cy="607417"/>
          </a:xfrm>
          <a:prstGeom prst="rect">
            <a:avLst/>
          </a:prstGeom>
          <a:noFill/>
          <a:ln w="762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771301" y="3403370"/>
            <a:ext cx="1426353" cy="607417"/>
          </a:xfrm>
          <a:prstGeom prst="rect">
            <a:avLst/>
          </a:prstGeom>
          <a:noFill/>
          <a:ln w="762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5208497" y="3403370"/>
            <a:ext cx="1917711" cy="607417"/>
          </a:xfrm>
          <a:prstGeom prst="rect">
            <a:avLst/>
          </a:prstGeom>
          <a:noFill/>
          <a:ln w="762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1794727" y="5009463"/>
            <a:ext cx="976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smtClean="0">
                <a:solidFill>
                  <a:schemeClr val="accent1"/>
                </a:solidFill>
              </a:rPr>
              <a:t>= - F</a:t>
            </a:r>
            <a:endParaRPr lang="de-DE" sz="3600" b="1">
              <a:solidFill>
                <a:schemeClr val="accent1"/>
              </a:solidFill>
            </a:endParaRPr>
          </a:p>
        </p:txBody>
      </p:sp>
      <p:pic>
        <p:nvPicPr>
          <p:cNvPr id="28" name="Bild 27" descr="Bildschirmfoto 2013-01-26 um 16.29.5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54" y="4184471"/>
            <a:ext cx="4805225" cy="2553921"/>
          </a:xfrm>
          <a:prstGeom prst="rect">
            <a:avLst/>
          </a:prstGeom>
        </p:spPr>
      </p:pic>
      <p:sp>
        <p:nvSpPr>
          <p:cNvPr id="29" name="Rechteck 28"/>
          <p:cNvSpPr/>
          <p:nvPr/>
        </p:nvSpPr>
        <p:spPr>
          <a:xfrm>
            <a:off x="1794727" y="1733625"/>
            <a:ext cx="1326089" cy="607417"/>
          </a:xfrm>
          <a:prstGeom prst="rect">
            <a:avLst/>
          </a:prstGeom>
          <a:noFill/>
          <a:ln w="762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69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7" grpId="0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964962"/>
            <a:ext cx="78295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793587"/>
            <a:ext cx="7924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6940" y="5835446"/>
            <a:ext cx="225742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11434" y="3755523"/>
            <a:ext cx="2869324" cy="138918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t-BR" dirty="0" smtClean="0"/>
              <a:t>No </a:t>
            </a:r>
            <a:r>
              <a:rPr lang="pt-BR" dirty="0" err="1" smtClean="0"/>
              <a:t>analytical</a:t>
            </a:r>
            <a:r>
              <a:rPr lang="pt-BR" dirty="0" smtClean="0"/>
              <a:t> </a:t>
            </a:r>
            <a:r>
              <a:rPr lang="pt-BR" dirty="0" err="1" smtClean="0"/>
              <a:t>solutions</a:t>
            </a: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err="1" smtClean="0"/>
              <a:t>Numerical</a:t>
            </a:r>
            <a:r>
              <a:rPr lang="pt-BR" dirty="0" smtClean="0"/>
              <a:t> </a:t>
            </a:r>
            <a:r>
              <a:rPr lang="pt-BR" dirty="0" err="1" smtClean="0"/>
              <a:t>simulations</a:t>
            </a:r>
            <a:endParaRPr lang="pt-BR" dirty="0" smtClean="0"/>
          </a:p>
          <a:p>
            <a:pPr algn="ctr">
              <a:buNone/>
            </a:pPr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>
            <a:off x="10770782" y="4179146"/>
            <a:ext cx="277676" cy="3576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Título 1"/>
          <p:cNvSpPr>
            <a:spLocks noGrp="1"/>
          </p:cNvSpPr>
          <p:nvPr>
            <p:ph type="title"/>
          </p:nvPr>
        </p:nvSpPr>
        <p:spPr>
          <a:xfrm>
            <a:off x="457200" y="-21620"/>
            <a:ext cx="8229600" cy="1143000"/>
          </a:xfrm>
        </p:spPr>
        <p:txBody>
          <a:bodyPr/>
          <a:lstStyle/>
          <a:p>
            <a:r>
              <a:rPr lang="de-DE"/>
              <a:t>„class collapse“</a:t>
            </a:r>
            <a:endParaRPr lang="pt-BR" dirty="0"/>
          </a:p>
        </p:txBody>
      </p:sp>
      <p:sp>
        <p:nvSpPr>
          <p:cNvPr id="2" name="Rechteck 1"/>
          <p:cNvSpPr/>
          <p:nvPr/>
        </p:nvSpPr>
        <p:spPr>
          <a:xfrm>
            <a:off x="5978193" y="964962"/>
            <a:ext cx="2708607" cy="4750664"/>
          </a:xfrm>
          <a:prstGeom prst="rect">
            <a:avLst/>
          </a:prstGeom>
          <a:noFill/>
          <a:ln w="762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948601" y="5715626"/>
            <a:ext cx="730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smtClean="0">
                <a:solidFill>
                  <a:schemeClr val="accent1"/>
                </a:solidFill>
              </a:rPr>
              <a:t>= F</a:t>
            </a:r>
            <a:endParaRPr lang="de-DE" sz="36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1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„class collapse“</a:t>
            </a:r>
            <a:endParaRPr lang="de-DE"/>
          </a:p>
        </p:txBody>
      </p:sp>
      <p:pic>
        <p:nvPicPr>
          <p:cNvPr id="5" name="Bild 4" descr="Bildschirmfoto 2013-01-26 um 20.20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962"/>
            <a:ext cx="9144000" cy="37808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609150"/>
            <a:ext cx="7924800" cy="73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2167294" y="5711856"/>
            <a:ext cx="1209868" cy="607417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8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smtClean="0"/>
              <a:t>Equilibria:</a:t>
            </a:r>
          </a:p>
          <a:p>
            <a:pPr marL="0" indent="0">
              <a:buNone/>
            </a:pPr>
            <a:endParaRPr lang="pt-BR" sz="3200" smtClean="0"/>
          </a:p>
          <a:p>
            <a:pPr marL="0" indent="0">
              <a:buNone/>
            </a:pPr>
            <a:r>
              <a:rPr lang="pt-BR" sz="3200" smtClean="0"/>
              <a:t>  </a:t>
            </a:r>
            <a:r>
              <a:rPr lang="pt-BR" sz="3200" i="1" smtClean="0"/>
              <a:t>N</a:t>
            </a:r>
            <a:r>
              <a:rPr lang="pt-BR" sz="3200" i="1" baseline="-25000" smtClean="0"/>
              <a:t>c</a:t>
            </a:r>
            <a:r>
              <a:rPr lang="pt-BR" sz="3200" i="1" smtClean="0"/>
              <a:t> = 0									  N</a:t>
            </a:r>
            <a:r>
              <a:rPr lang="pt-BR" sz="3200" i="1" baseline="-25000" smtClean="0"/>
              <a:t>n</a:t>
            </a:r>
            <a:r>
              <a:rPr lang="pt-BR" sz="3200" i="1" smtClean="0"/>
              <a:t> = 0</a:t>
            </a:r>
          </a:p>
          <a:p>
            <a:pPr marL="0" indent="0">
              <a:buNone/>
            </a:pPr>
            <a:endParaRPr lang="pt-BR"/>
          </a:p>
          <a:p>
            <a:pPr marL="0" indent="0">
              <a:buNone/>
            </a:pPr>
            <a:endParaRPr lang="pt-BR" sz="3200" smtClean="0"/>
          </a:p>
          <a:p>
            <a:pPr marL="0" indent="0">
              <a:buNone/>
            </a:pPr>
            <a:endParaRPr lang="pt-BR"/>
          </a:p>
          <a:p>
            <a:pPr marL="0" indent="0">
              <a:buNone/>
            </a:pPr>
            <a:endParaRPr lang="pt-BR" sz="2800" smtClean="0"/>
          </a:p>
          <a:p>
            <a:pPr marL="0" indent="0">
              <a:buNone/>
            </a:pPr>
            <a:r>
              <a:rPr lang="pt-BR" sz="2800" smtClean="0"/>
              <a:t>=&gt; which fixed point is stable depends on parameters</a:t>
            </a:r>
            <a:endParaRPr lang="pt-BR" sz="28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„class collapse“</a:t>
            </a:r>
            <a:endParaRPr lang="de-DE" sz="3600"/>
          </a:p>
        </p:txBody>
      </p:sp>
      <p:pic>
        <p:nvPicPr>
          <p:cNvPr id="4" name="Bild 3" descr="Bildschirmfoto 2013-01-26 um 20.21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48904"/>
            <a:ext cx="81407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5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ad fat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34" y="4565325"/>
            <a:ext cx="2081094" cy="21279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Evolution of male care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pt-BR"/>
              <a:t>Different mortality of abandoned eggs</a:t>
            </a:r>
          </a:p>
          <a:p>
            <a:r>
              <a:rPr lang="pt-BR"/>
              <a:t>Female preference (body condition &amp; care</a:t>
            </a:r>
            <a:r>
              <a:rPr lang="pt-BR" smtClean="0"/>
              <a:t>)</a:t>
            </a:r>
            <a:endParaRPr lang="de-DE" smtClean="0"/>
          </a:p>
          <a:p>
            <a:r>
              <a:rPr lang="de-DE" smtClean="0"/>
              <a:t>two populations with three caring classes each</a:t>
            </a:r>
          </a:p>
          <a:p>
            <a:pPr lvl="2">
              <a:buFont typeface="Symbol" charset="0"/>
              <a:buChar char=""/>
            </a:pPr>
            <a:r>
              <a:rPr lang="de-DE" smtClean="0"/>
              <a:t> 2 times 4 equations</a:t>
            </a:r>
          </a:p>
          <a:p>
            <a:pPr lvl="2">
              <a:buFont typeface="Symbol" charset="0"/>
              <a:buChar char=""/>
            </a:pPr>
            <a:r>
              <a:rPr lang="de-DE"/>
              <a:t> </a:t>
            </a:r>
            <a:r>
              <a:rPr lang="de-DE" smtClean="0"/>
              <a:t>different abandonment rates</a:t>
            </a:r>
          </a:p>
          <a:p>
            <a:pPr marL="914400" lvl="2" indent="0">
              <a:buNone/>
            </a:pPr>
            <a:endParaRPr lang="de-DE"/>
          </a:p>
          <a:p>
            <a:pPr marL="971550" lvl="1" indent="-457200"/>
            <a:r>
              <a:rPr lang="de-DE"/>
              <a:t>g</a:t>
            </a:r>
            <a:r>
              <a:rPr lang="de-DE" smtClean="0"/>
              <a:t>ood fathers:	gamma = 0.2</a:t>
            </a:r>
          </a:p>
          <a:p>
            <a:pPr marL="971550" lvl="1" indent="-457200"/>
            <a:endParaRPr lang="de-DE" smtClean="0"/>
          </a:p>
          <a:p>
            <a:pPr marL="971550" lvl="1" indent="-457200"/>
            <a:r>
              <a:rPr lang="de-DE"/>
              <a:t>b</a:t>
            </a:r>
            <a:r>
              <a:rPr lang="de-DE" smtClean="0"/>
              <a:t>ad fathers: 	gamma = 1</a:t>
            </a:r>
          </a:p>
          <a:p>
            <a:pPr marL="514350" lvl="1" indent="0">
              <a:buNone/>
            </a:pPr>
            <a:r>
              <a:rPr lang="de-DE"/>
              <a:t> </a:t>
            </a:r>
            <a:endParaRPr lang="de-DE" smtClean="0"/>
          </a:p>
        </p:txBody>
      </p:sp>
      <p:pic>
        <p:nvPicPr>
          <p:cNvPr id="4" name="Bild 3" descr="good fath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27" y="2955842"/>
            <a:ext cx="214874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aring x egg survival trade off.em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779" y="-173877"/>
            <a:ext cx="8576442" cy="7348882"/>
          </a:xfrm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180574"/>
            <a:ext cx="8229600" cy="1143000"/>
          </a:xfrm>
        </p:spPr>
        <p:txBody>
          <a:bodyPr>
            <a:normAutofit/>
          </a:bodyPr>
          <a:lstStyle/>
          <a:p>
            <a:r>
              <a:rPr lang="de-DE" smtClean="0"/>
              <a:t>Evolution of care vs. egg mortality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15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no female choice.em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929" y="-49402"/>
            <a:ext cx="8412467" cy="6907402"/>
          </a:xfrm>
        </p:spPr>
      </p:pic>
      <p:sp>
        <p:nvSpPr>
          <p:cNvPr id="2" name="Textfeld 1"/>
          <p:cNvSpPr txBox="1"/>
          <p:nvPr/>
        </p:nvSpPr>
        <p:spPr>
          <a:xfrm>
            <a:off x="3943914" y="1853589"/>
            <a:ext cx="2634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d</a:t>
            </a:r>
            <a:r>
              <a:rPr lang="de-DE" smtClean="0"/>
              <a:t>ashed – bad fathers</a:t>
            </a:r>
          </a:p>
          <a:p>
            <a:r>
              <a:rPr lang="de-DE"/>
              <a:t>s</a:t>
            </a:r>
            <a:r>
              <a:rPr lang="de-DE" smtClean="0"/>
              <a:t>olid – good fathers</a:t>
            </a:r>
          </a:p>
          <a:p>
            <a:r>
              <a:rPr lang="de-DE" smtClean="0"/>
              <a:t>=&gt; good fathers go extinct</a:t>
            </a:r>
            <a:endParaRPr lang="de-DE"/>
          </a:p>
        </p:txBody>
      </p:sp>
      <p:pic>
        <p:nvPicPr>
          <p:cNvPr id="3" name="Bild 2" descr="Bildschirmfoto 2013-01-26 um 19.57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96" y="1647451"/>
            <a:ext cx="1257300" cy="2082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91526" y="5846820"/>
            <a:ext cx="194284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/>
              <a:t>e</a:t>
            </a:r>
            <a:r>
              <a:rPr lang="de-DE" smtClean="0"/>
              <a:t>gg mortality = 0.2</a:t>
            </a:r>
          </a:p>
          <a:p>
            <a:r>
              <a:rPr lang="de-DE"/>
              <a:t>g</a:t>
            </a:r>
            <a:r>
              <a:rPr lang="de-DE" smtClean="0"/>
              <a:t>amma</a:t>
            </a:r>
            <a:r>
              <a:rPr lang="de-DE" baseline="-25000" smtClean="0"/>
              <a:t>bad</a:t>
            </a:r>
            <a:r>
              <a:rPr lang="de-DE" smtClean="0"/>
              <a:t> = 0.8</a:t>
            </a:r>
          </a:p>
          <a:p>
            <a:r>
              <a:rPr lang="de-DE" smtClean="0"/>
              <a:t>gamma</a:t>
            </a:r>
            <a:r>
              <a:rPr lang="de-DE" baseline="-25000" smtClean="0"/>
              <a:t>good</a:t>
            </a:r>
            <a:r>
              <a:rPr lang="de-DE" smtClean="0"/>
              <a:t> = 0.2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21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261380" y="670220"/>
            <a:ext cx="4621241" cy="13051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500" dirty="0" smtClean="0"/>
              <a:t>Male </a:t>
            </a:r>
            <a:r>
              <a:rPr lang="de-DE" sz="3500" dirty="0" err="1" smtClean="0"/>
              <a:t>parenting</a:t>
            </a:r>
            <a:endParaRPr lang="de-DE" sz="3500" dirty="0"/>
          </a:p>
        </p:txBody>
      </p:sp>
      <p:sp>
        <p:nvSpPr>
          <p:cNvPr id="7" name="Rechteck 6"/>
          <p:cNvSpPr/>
          <p:nvPr/>
        </p:nvSpPr>
        <p:spPr>
          <a:xfrm>
            <a:off x="2261380" y="4421102"/>
            <a:ext cx="4621241" cy="14345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i="1" dirty="0" err="1" smtClean="0"/>
              <a:t>Iporangaia</a:t>
            </a:r>
            <a:endParaRPr lang="de-DE" sz="3000" i="1" dirty="0" smtClean="0"/>
          </a:p>
          <a:p>
            <a:pPr algn="ctr"/>
            <a:r>
              <a:rPr lang="de-DE" sz="3000" i="1" dirty="0" err="1" smtClean="0"/>
              <a:t>pustolosa</a:t>
            </a:r>
            <a:endParaRPr lang="de-DE" sz="3000" i="1" dirty="0"/>
          </a:p>
        </p:txBody>
      </p:sp>
      <p:sp>
        <p:nvSpPr>
          <p:cNvPr id="8" name="Pfeil nach unten 7"/>
          <p:cNvSpPr/>
          <p:nvPr/>
        </p:nvSpPr>
        <p:spPr>
          <a:xfrm>
            <a:off x="2563435" y="1975386"/>
            <a:ext cx="4009779" cy="244571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dirty="0" smtClean="0"/>
              <a:t>Rare </a:t>
            </a:r>
            <a:r>
              <a:rPr lang="de-DE" sz="3000" dirty="0" err="1" smtClean="0"/>
              <a:t>behaviour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338749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emales choose for caring males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711" y="-18229"/>
            <a:ext cx="9254489" cy="716000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392732" y="2311267"/>
            <a:ext cx="2511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d</a:t>
            </a:r>
            <a:r>
              <a:rPr lang="de-DE" smtClean="0"/>
              <a:t>ashed – bad fathers</a:t>
            </a:r>
          </a:p>
          <a:p>
            <a:r>
              <a:rPr lang="de-DE"/>
              <a:t>s</a:t>
            </a:r>
            <a:r>
              <a:rPr lang="de-DE" smtClean="0"/>
              <a:t>olid – good fathers</a:t>
            </a:r>
          </a:p>
          <a:p>
            <a:r>
              <a:rPr lang="de-DE" smtClean="0"/>
              <a:t>=&gt; bad fathers go extinct</a:t>
            </a:r>
            <a:endParaRPr lang="de-DE"/>
          </a:p>
        </p:txBody>
      </p:sp>
      <p:pic>
        <p:nvPicPr>
          <p:cNvPr id="5" name="Bild 4" descr="Bildschirmfoto 2013-01-26 um 19.57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96" y="1827055"/>
            <a:ext cx="1257300" cy="2082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91526" y="5892588"/>
            <a:ext cx="194284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/>
              <a:t>e</a:t>
            </a:r>
            <a:r>
              <a:rPr lang="de-DE" smtClean="0"/>
              <a:t>gg mortality = 0.2</a:t>
            </a:r>
          </a:p>
          <a:p>
            <a:r>
              <a:rPr lang="de-DE"/>
              <a:t>g</a:t>
            </a:r>
            <a:r>
              <a:rPr lang="de-DE" smtClean="0"/>
              <a:t>amma</a:t>
            </a:r>
            <a:r>
              <a:rPr lang="de-DE" baseline="-25000" smtClean="0"/>
              <a:t>bad</a:t>
            </a:r>
            <a:r>
              <a:rPr lang="de-DE" smtClean="0"/>
              <a:t> = 0.8</a:t>
            </a:r>
          </a:p>
          <a:p>
            <a:r>
              <a:rPr lang="de-DE" smtClean="0"/>
              <a:t>gamma</a:t>
            </a:r>
            <a:r>
              <a:rPr lang="de-DE" baseline="-25000" smtClean="0"/>
              <a:t>good</a:t>
            </a:r>
            <a:r>
              <a:rPr lang="de-DE" smtClean="0"/>
              <a:t> = 0.2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26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emales choose for body condition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10" y="-7570"/>
            <a:ext cx="8839978" cy="687313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045537" y="2116754"/>
            <a:ext cx="2634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d</a:t>
            </a:r>
            <a:r>
              <a:rPr lang="de-DE" smtClean="0"/>
              <a:t>ashed – bad fathers</a:t>
            </a:r>
          </a:p>
          <a:p>
            <a:r>
              <a:rPr lang="de-DE"/>
              <a:t>s</a:t>
            </a:r>
            <a:r>
              <a:rPr lang="de-DE" smtClean="0"/>
              <a:t>olid – good fathers</a:t>
            </a:r>
          </a:p>
          <a:p>
            <a:pPr marL="285750" indent="-285750">
              <a:buFont typeface="Symbol" charset="0"/>
              <a:buChar char=""/>
            </a:pPr>
            <a:r>
              <a:rPr lang="de-DE" smtClean="0"/>
              <a:t>good fathers go extinct</a:t>
            </a:r>
          </a:p>
          <a:p>
            <a:pPr marL="285750" indent="-285750">
              <a:buFont typeface="Symbol" charset="0"/>
              <a:buChar char=""/>
            </a:pPr>
            <a:r>
              <a:rPr lang="de-DE"/>
              <a:t>e</a:t>
            </a:r>
            <a:r>
              <a:rPr lang="de-DE" smtClean="0"/>
              <a:t>qual to no preference</a:t>
            </a:r>
            <a:endParaRPr lang="de-DE"/>
          </a:p>
        </p:txBody>
      </p:sp>
      <p:pic>
        <p:nvPicPr>
          <p:cNvPr id="5" name="Bild 4" descr="Bildschirmfoto 2013-01-26 um 19.57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96" y="1647451"/>
            <a:ext cx="1257300" cy="2082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91526" y="5846820"/>
            <a:ext cx="194284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/>
              <a:t>e</a:t>
            </a:r>
            <a:r>
              <a:rPr lang="de-DE" smtClean="0"/>
              <a:t>gg mortality = 0.2</a:t>
            </a:r>
          </a:p>
          <a:p>
            <a:r>
              <a:rPr lang="de-DE"/>
              <a:t>g</a:t>
            </a:r>
            <a:r>
              <a:rPr lang="de-DE" smtClean="0"/>
              <a:t>amma</a:t>
            </a:r>
            <a:r>
              <a:rPr lang="de-DE" baseline="-25000" smtClean="0"/>
              <a:t>bad</a:t>
            </a:r>
            <a:r>
              <a:rPr lang="de-DE" smtClean="0"/>
              <a:t> = 0.8</a:t>
            </a:r>
          </a:p>
          <a:p>
            <a:r>
              <a:rPr lang="de-DE" smtClean="0"/>
              <a:t>gamma</a:t>
            </a:r>
            <a:r>
              <a:rPr lang="de-DE" baseline="-25000" smtClean="0"/>
              <a:t>good</a:t>
            </a:r>
            <a:r>
              <a:rPr lang="de-DE" smtClean="0"/>
              <a:t> = 0.2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74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emales choose for caring and body condition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3" y="299555"/>
            <a:ext cx="8984230" cy="614224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721884" y="2116753"/>
            <a:ext cx="2518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d</a:t>
            </a:r>
            <a:r>
              <a:rPr lang="de-DE" smtClean="0"/>
              <a:t>ashed – bad fathers</a:t>
            </a:r>
          </a:p>
          <a:p>
            <a:r>
              <a:rPr lang="de-DE"/>
              <a:t>s</a:t>
            </a:r>
            <a:r>
              <a:rPr lang="de-DE" smtClean="0"/>
              <a:t>olid – good fathers</a:t>
            </a:r>
          </a:p>
          <a:p>
            <a:pPr marL="285750" indent="-285750">
              <a:buFont typeface="Symbol" charset="0"/>
              <a:buChar char=""/>
            </a:pPr>
            <a:r>
              <a:rPr lang="de-DE" smtClean="0"/>
              <a:t>bad fathers go extinct</a:t>
            </a:r>
          </a:p>
          <a:p>
            <a:pPr marL="285750" indent="-285750">
              <a:buFont typeface="Symbol" charset="0"/>
              <a:buChar char=""/>
            </a:pPr>
            <a:r>
              <a:rPr lang="de-DE"/>
              <a:t>d</a:t>
            </a:r>
            <a:r>
              <a:rPr lang="de-DE" smtClean="0"/>
              <a:t>ynamics change</a:t>
            </a:r>
            <a:endParaRPr lang="de-DE"/>
          </a:p>
        </p:txBody>
      </p:sp>
      <p:pic>
        <p:nvPicPr>
          <p:cNvPr id="5" name="Bild 4" descr="Bildschirmfoto 2013-01-26 um 19.57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215" y="1647451"/>
            <a:ext cx="1257300" cy="2082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91526" y="5846820"/>
            <a:ext cx="194284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/>
              <a:t>e</a:t>
            </a:r>
            <a:r>
              <a:rPr lang="de-DE" smtClean="0"/>
              <a:t>gg mortality = 0.2</a:t>
            </a:r>
          </a:p>
          <a:p>
            <a:r>
              <a:rPr lang="de-DE"/>
              <a:t>g</a:t>
            </a:r>
            <a:r>
              <a:rPr lang="de-DE" smtClean="0"/>
              <a:t>amma</a:t>
            </a:r>
            <a:r>
              <a:rPr lang="de-DE" baseline="-25000" smtClean="0"/>
              <a:t>bad</a:t>
            </a:r>
            <a:r>
              <a:rPr lang="de-DE" smtClean="0"/>
              <a:t> = 0.8</a:t>
            </a:r>
          </a:p>
          <a:p>
            <a:r>
              <a:rPr lang="de-DE" smtClean="0"/>
              <a:t>gamma</a:t>
            </a:r>
            <a:r>
              <a:rPr lang="de-DE" baseline="-25000" smtClean="0"/>
              <a:t>good</a:t>
            </a:r>
            <a:r>
              <a:rPr lang="de-DE" smtClean="0"/>
              <a:t> = 0.2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61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Conclusion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9308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500"/>
              <a:t>How does female preference affect the dynamics</a:t>
            </a:r>
            <a:r>
              <a:rPr lang="de-DE" sz="2500" smtClean="0"/>
              <a:t>?</a:t>
            </a:r>
          </a:p>
          <a:p>
            <a:pPr lvl="1">
              <a:buFont typeface="Wingdings" charset="2"/>
              <a:buChar char="Ø"/>
            </a:pPr>
            <a:r>
              <a:rPr lang="de-DE" sz="2100"/>
              <a:t>n</a:t>
            </a:r>
            <a:r>
              <a:rPr lang="de-DE" sz="2100" smtClean="0"/>
              <a:t>o change in ratio of NN/NC</a:t>
            </a:r>
          </a:p>
          <a:p>
            <a:pPr lvl="1">
              <a:buFont typeface="Wingdings" charset="2"/>
              <a:buChar char="Ø"/>
            </a:pPr>
            <a:r>
              <a:rPr lang="de-DE" sz="2100"/>
              <a:t>c</a:t>
            </a:r>
            <a:r>
              <a:rPr lang="de-DE" sz="2100" smtClean="0"/>
              <a:t>hange in the distribution of the NC-classes</a:t>
            </a:r>
          </a:p>
          <a:p>
            <a:pPr lvl="1">
              <a:buFont typeface="Wingdings" charset="2"/>
              <a:buChar char="Ø"/>
            </a:pPr>
            <a:endParaRPr lang="de-DE" sz="2100"/>
          </a:p>
          <a:p>
            <a:endParaRPr lang="pt-BR"/>
          </a:p>
        </p:txBody>
      </p:sp>
      <p:pic>
        <p:nvPicPr>
          <p:cNvPr id="4" name="Bild 3" descr="distribution_pref_bodycondition_ca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26" y="2883365"/>
            <a:ext cx="4697240" cy="340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9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Conclusions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02567" cy="4525963"/>
          </a:xfrm>
        </p:spPr>
        <p:txBody>
          <a:bodyPr/>
          <a:lstStyle/>
          <a:p>
            <a:pPr marL="0" indent="0">
              <a:buNone/>
            </a:pPr>
            <a:r>
              <a:rPr lang="de-DE"/>
              <a:t>Is male parental care evolutionary stable</a:t>
            </a:r>
            <a:r>
              <a:rPr lang="de-DE" smtClean="0"/>
              <a:t>?</a:t>
            </a:r>
          </a:p>
          <a:p>
            <a:pPr lvl="1">
              <a:buFont typeface="Wingdings" charset="2"/>
              <a:buChar char="Ø"/>
            </a:pPr>
            <a:r>
              <a:rPr lang="de-DE" smtClean="0"/>
              <a:t> success of parental care is dependent on survival rate of the abandoned eggs</a:t>
            </a:r>
          </a:p>
          <a:p>
            <a:pPr lvl="1">
              <a:buFont typeface="Wingdings" charset="2"/>
              <a:buChar char="Ø"/>
            </a:pPr>
            <a:r>
              <a:rPr lang="de-DE"/>
              <a:t> </a:t>
            </a:r>
            <a:r>
              <a:rPr lang="de-DE" smtClean="0"/>
              <a:t>female preference can determine if „good“ or „bad“ fathers evolve </a:t>
            </a:r>
            <a:endParaRPr lang="de-DE"/>
          </a:p>
          <a:p>
            <a:endParaRPr lang="de-DE"/>
          </a:p>
        </p:txBody>
      </p:sp>
      <p:pic>
        <p:nvPicPr>
          <p:cNvPr id="4" name="Espaço Reservado para Conteúdo 3" descr="caring x egg survival trade off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276" y="1417638"/>
            <a:ext cx="3250524" cy="2785271"/>
          </a:xfrm>
          <a:prstGeom prst="rect">
            <a:avLst/>
          </a:prstGeom>
        </p:spPr>
      </p:pic>
      <p:pic>
        <p:nvPicPr>
          <p:cNvPr id="5" name="Espaço Reservado para Conteúdo 3" descr="no female choice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665" y="4336105"/>
            <a:ext cx="2180097" cy="1790058"/>
          </a:xfrm>
          <a:prstGeom prst="rect">
            <a:avLst/>
          </a:prstGeom>
        </p:spPr>
      </p:pic>
      <p:pic>
        <p:nvPicPr>
          <p:cNvPr id="6" name="Imagem 3" descr="females choose for caring males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304" y="4336105"/>
            <a:ext cx="2313695" cy="17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3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What’s next?</a:t>
            </a:r>
            <a:endParaRPr lang="pt-BR" dirty="0"/>
          </a:p>
        </p:txBody>
      </p:sp>
      <p:pic>
        <p:nvPicPr>
          <p:cNvPr id="4" name="Oscilaciones_Estaciones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9917" y="1457733"/>
            <a:ext cx="5924166" cy="511893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57626" y="1727730"/>
            <a:ext cx="57374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NN</a:t>
            </a:r>
          </a:p>
          <a:p>
            <a:r>
              <a:rPr lang="de-DE" smtClean="0"/>
              <a:t>NC1</a:t>
            </a:r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r>
              <a:rPr lang="de-DE" smtClean="0"/>
              <a:t>NC2</a:t>
            </a:r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r>
              <a:rPr lang="de-DE" smtClean="0"/>
              <a:t>NC3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98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Bild 1" descr="IMGP299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95" y="602846"/>
            <a:ext cx="7536411" cy="565230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 rot="21053828">
            <a:off x="1395609" y="671913"/>
            <a:ext cx="63527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0" smtClean="0">
                <a:solidFill>
                  <a:srgbClr val="FFFF00"/>
                </a:solidFill>
                <a:effectLst>
                  <a:glow rad="292100">
                    <a:schemeClr val="accent6">
                      <a:lumMod val="50000"/>
                      <a:alpha val="60000"/>
                    </a:schemeClr>
                  </a:glow>
                </a:effectLst>
                <a:latin typeface="Mistral"/>
                <a:cs typeface="Mistral"/>
              </a:rPr>
              <a:t>My preciousss!!!</a:t>
            </a:r>
            <a:endParaRPr lang="de-DE" sz="9000">
              <a:solidFill>
                <a:srgbClr val="FFFF00"/>
              </a:solidFill>
              <a:effectLst>
                <a:glow rad="292100">
                  <a:schemeClr val="accent6">
                    <a:lumMod val="50000"/>
                    <a:alpha val="60000"/>
                  </a:schemeClr>
                </a:glow>
              </a:effectLst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81209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05434" y="776044"/>
            <a:ext cx="545612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err="1" smtClean="0"/>
              <a:t>Caring</a:t>
            </a:r>
            <a:r>
              <a:rPr lang="de-DE" sz="3000" b="1" dirty="0" smtClean="0"/>
              <a:t> </a:t>
            </a:r>
            <a:r>
              <a:rPr lang="de-DE" sz="3000" b="1" dirty="0" err="1" smtClean="0"/>
              <a:t>males</a:t>
            </a:r>
            <a:endParaRPr lang="de-DE" sz="3000" b="1" dirty="0" smtClean="0"/>
          </a:p>
          <a:p>
            <a:pPr marL="285750" indent="-285750">
              <a:buFont typeface="Arial"/>
              <a:buChar char="•"/>
            </a:pPr>
            <a:r>
              <a:rPr lang="de-DE" sz="3000" dirty="0" err="1" smtClean="0"/>
              <a:t>Attract</a:t>
            </a:r>
            <a:r>
              <a:rPr lang="de-DE" sz="3000" dirty="0" smtClean="0"/>
              <a:t> </a:t>
            </a:r>
            <a:r>
              <a:rPr lang="de-DE" sz="3000" dirty="0" err="1" smtClean="0"/>
              <a:t>females</a:t>
            </a:r>
            <a:endParaRPr lang="de-DE" sz="3000" dirty="0" smtClean="0"/>
          </a:p>
          <a:p>
            <a:pPr marL="285750" indent="-285750">
              <a:buFont typeface="Arial"/>
              <a:buChar char="•"/>
            </a:pPr>
            <a:r>
              <a:rPr lang="de-DE" sz="3000"/>
              <a:t>Increase offspring survival</a:t>
            </a:r>
          </a:p>
          <a:p>
            <a:pPr marL="285750" indent="-285750">
              <a:buFont typeface="Arial"/>
              <a:buChar char="•"/>
            </a:pPr>
            <a:r>
              <a:rPr lang="de-DE" sz="3000" smtClean="0"/>
              <a:t>Decreased </a:t>
            </a:r>
            <a:r>
              <a:rPr lang="de-DE" sz="3000" dirty="0" err="1" smtClean="0"/>
              <a:t>body</a:t>
            </a:r>
            <a:r>
              <a:rPr lang="de-DE" sz="3000" dirty="0" smtClean="0"/>
              <a:t> </a:t>
            </a:r>
            <a:r>
              <a:rPr lang="de-DE" sz="3000" dirty="0" err="1" smtClean="0"/>
              <a:t>conditions</a:t>
            </a:r>
            <a:endParaRPr lang="de-DE" sz="3000" dirty="0" smtClean="0"/>
          </a:p>
          <a:p>
            <a:pPr marL="285750" indent="-285750">
              <a:buFont typeface="Arial"/>
              <a:buChar char="•"/>
            </a:pPr>
            <a:endParaRPr lang="de-DE" sz="3000" dirty="0" smtClean="0"/>
          </a:p>
          <a:p>
            <a:endParaRPr lang="de-DE" sz="3000" dirty="0" smtClean="0"/>
          </a:p>
          <a:p>
            <a:pPr marL="285750" indent="-285750">
              <a:buFont typeface="Arial"/>
              <a:buChar char="•"/>
            </a:pPr>
            <a:endParaRPr lang="de-DE" sz="3000" dirty="0"/>
          </a:p>
          <a:p>
            <a:pPr marL="285750" indent="-285750">
              <a:buFont typeface="Arial"/>
              <a:buChar char="•"/>
            </a:pPr>
            <a:endParaRPr lang="de-DE" sz="3000" dirty="0" smtClean="0"/>
          </a:p>
          <a:p>
            <a:r>
              <a:rPr lang="de-DE" sz="3000" b="1" dirty="0" smtClean="0"/>
              <a:t>Non-</a:t>
            </a:r>
            <a:r>
              <a:rPr lang="de-DE" sz="3000" b="1" dirty="0" err="1" smtClean="0"/>
              <a:t>caring</a:t>
            </a:r>
            <a:r>
              <a:rPr lang="de-DE" sz="3000" b="1" dirty="0" smtClean="0"/>
              <a:t> </a:t>
            </a:r>
            <a:r>
              <a:rPr lang="de-DE" sz="3000" b="1" dirty="0" err="1" smtClean="0"/>
              <a:t>males</a:t>
            </a:r>
            <a:endParaRPr lang="de-DE" sz="3000" b="1" dirty="0" smtClean="0"/>
          </a:p>
          <a:p>
            <a:pPr marL="342900" indent="-342900">
              <a:buFont typeface="Arial"/>
              <a:buChar char="•"/>
            </a:pPr>
            <a:r>
              <a:rPr lang="de-DE" sz="3000" dirty="0" err="1" smtClean="0"/>
              <a:t>Less</a:t>
            </a:r>
            <a:r>
              <a:rPr lang="de-DE" sz="3000" dirty="0" smtClean="0"/>
              <a:t> </a:t>
            </a:r>
            <a:r>
              <a:rPr lang="de-DE" sz="3000" dirty="0" err="1" smtClean="0"/>
              <a:t>attractive</a:t>
            </a:r>
            <a:r>
              <a:rPr lang="de-DE" sz="3000" dirty="0" smtClean="0"/>
              <a:t> </a:t>
            </a:r>
            <a:r>
              <a:rPr lang="de-DE" sz="3000" dirty="0" err="1" smtClean="0"/>
              <a:t>to</a:t>
            </a:r>
            <a:r>
              <a:rPr lang="de-DE" sz="3000" dirty="0" smtClean="0"/>
              <a:t> </a:t>
            </a:r>
            <a:r>
              <a:rPr lang="de-DE" sz="3000" dirty="0" err="1" smtClean="0"/>
              <a:t>females</a:t>
            </a:r>
            <a:endParaRPr lang="de-DE" sz="3000" dirty="0" smtClean="0"/>
          </a:p>
          <a:p>
            <a:pPr marL="342900" indent="-342900">
              <a:buFont typeface="Arial"/>
              <a:buChar char="•"/>
            </a:pPr>
            <a:r>
              <a:rPr lang="de-DE" sz="3000" dirty="0" err="1" smtClean="0"/>
              <a:t>Better</a:t>
            </a:r>
            <a:r>
              <a:rPr lang="de-DE" sz="3000" dirty="0" smtClean="0"/>
              <a:t> </a:t>
            </a:r>
            <a:r>
              <a:rPr lang="de-DE" sz="3000" dirty="0" err="1" smtClean="0"/>
              <a:t>body</a:t>
            </a:r>
            <a:r>
              <a:rPr lang="de-DE" sz="3000" dirty="0" smtClean="0"/>
              <a:t> </a:t>
            </a:r>
            <a:r>
              <a:rPr lang="de-DE" sz="3000" dirty="0" err="1" smtClean="0"/>
              <a:t>conditions</a:t>
            </a:r>
            <a:endParaRPr lang="de-DE" sz="3000" dirty="0"/>
          </a:p>
        </p:txBody>
      </p:sp>
      <p:sp>
        <p:nvSpPr>
          <p:cNvPr id="5" name="Pfeil nach oben und unten 4"/>
          <p:cNvSpPr/>
          <p:nvPr/>
        </p:nvSpPr>
        <p:spPr>
          <a:xfrm>
            <a:off x="2304740" y="2774947"/>
            <a:ext cx="1340512" cy="1775496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96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66460" y="312652"/>
            <a:ext cx="3912694" cy="1143000"/>
          </a:xfrm>
        </p:spPr>
        <p:txBody>
          <a:bodyPr/>
          <a:lstStyle/>
          <a:p>
            <a:r>
              <a:rPr lang="de-DE" dirty="0" err="1" smtClean="0"/>
              <a:t>Questions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1562" y="4098885"/>
            <a:ext cx="8366460" cy="2610446"/>
          </a:xfrm>
        </p:spPr>
        <p:txBody>
          <a:bodyPr>
            <a:normAutofit/>
          </a:bodyPr>
          <a:lstStyle/>
          <a:p>
            <a:r>
              <a:rPr lang="de-DE" smtClean="0"/>
              <a:t>How </a:t>
            </a:r>
            <a:r>
              <a:rPr lang="de-DE"/>
              <a:t>does female preference affect the </a:t>
            </a:r>
            <a:r>
              <a:rPr lang="de-DE" smtClean="0"/>
              <a:t>dynamics?</a:t>
            </a:r>
            <a:endParaRPr lang="de-DE"/>
          </a:p>
          <a:p>
            <a:r>
              <a:rPr lang="de-DE" smtClean="0"/>
              <a:t>Is male parental care </a:t>
            </a:r>
            <a:r>
              <a:rPr lang="de-DE" dirty="0" err="1" smtClean="0"/>
              <a:t>evolutionary</a:t>
            </a:r>
            <a:r>
              <a:rPr lang="de-DE" dirty="0" smtClean="0"/>
              <a:t> </a:t>
            </a:r>
            <a:r>
              <a:rPr lang="de-DE" dirty="0" err="1" smtClean="0"/>
              <a:t>stable</a:t>
            </a:r>
            <a:r>
              <a:rPr lang="de-DE" dirty="0"/>
              <a:t>?</a:t>
            </a:r>
          </a:p>
        </p:txBody>
      </p:sp>
      <p:pic>
        <p:nvPicPr>
          <p:cNvPr id="2" name="Bild 1" descr="iporangaia-pustulosa4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38" y="1578985"/>
            <a:ext cx="53848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1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81422" y="2563299"/>
            <a:ext cx="1787350" cy="17872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0" dirty="0" smtClean="0"/>
              <a:t>N</a:t>
            </a:r>
            <a:r>
              <a:rPr lang="de-DE" sz="7000" baseline="-25000" dirty="0" smtClean="0"/>
              <a:t>C</a:t>
            </a:r>
            <a:endParaRPr lang="de-DE" sz="7000" baseline="-25000" dirty="0"/>
          </a:p>
        </p:txBody>
      </p:sp>
      <p:sp>
        <p:nvSpPr>
          <p:cNvPr id="6" name="Oval 5"/>
          <p:cNvSpPr/>
          <p:nvPr/>
        </p:nvSpPr>
        <p:spPr>
          <a:xfrm>
            <a:off x="5302791" y="2563299"/>
            <a:ext cx="1787350" cy="17872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0" dirty="0" smtClean="0"/>
              <a:t>N</a:t>
            </a:r>
            <a:r>
              <a:rPr lang="de-DE" sz="7000" baseline="-25000" dirty="0" smtClean="0"/>
              <a:t>N</a:t>
            </a:r>
            <a:endParaRPr lang="de-DE" sz="7000" baseline="-25000" dirty="0"/>
          </a:p>
        </p:txBody>
      </p:sp>
      <p:sp>
        <p:nvSpPr>
          <p:cNvPr id="29" name="Freihandform 28"/>
          <p:cNvSpPr/>
          <p:nvPr/>
        </p:nvSpPr>
        <p:spPr>
          <a:xfrm rot="174122">
            <a:off x="3317407" y="1740230"/>
            <a:ext cx="2325454" cy="1043043"/>
          </a:xfrm>
          <a:custGeom>
            <a:avLst/>
            <a:gdLst>
              <a:gd name="connsiteX0" fmla="*/ 0 w 2328258"/>
              <a:gd name="connsiteY0" fmla="*/ 987719 h 987719"/>
              <a:gd name="connsiteX1" fmla="*/ 1058299 w 2328258"/>
              <a:gd name="connsiteY1" fmla="*/ 26 h 987719"/>
              <a:gd name="connsiteX2" fmla="*/ 2328258 w 2328258"/>
              <a:gd name="connsiteY2" fmla="*/ 952445 h 98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8258" h="987719">
                <a:moveTo>
                  <a:pt x="0" y="987719"/>
                </a:moveTo>
                <a:cubicBezTo>
                  <a:pt x="335128" y="496812"/>
                  <a:pt x="670256" y="5905"/>
                  <a:pt x="1058299" y="26"/>
                </a:cubicBezTo>
                <a:cubicBezTo>
                  <a:pt x="1446342" y="-5853"/>
                  <a:pt x="2328258" y="952445"/>
                  <a:pt x="2328258" y="952445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reihandform 29"/>
          <p:cNvSpPr/>
          <p:nvPr/>
        </p:nvSpPr>
        <p:spPr>
          <a:xfrm>
            <a:off x="2978359" y="1316135"/>
            <a:ext cx="3019752" cy="1262194"/>
          </a:xfrm>
          <a:custGeom>
            <a:avLst/>
            <a:gdLst>
              <a:gd name="connsiteX0" fmla="*/ 0 w 2328258"/>
              <a:gd name="connsiteY0" fmla="*/ 987719 h 987719"/>
              <a:gd name="connsiteX1" fmla="*/ 1058299 w 2328258"/>
              <a:gd name="connsiteY1" fmla="*/ 26 h 987719"/>
              <a:gd name="connsiteX2" fmla="*/ 2328258 w 2328258"/>
              <a:gd name="connsiteY2" fmla="*/ 952445 h 98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8258" h="987719">
                <a:moveTo>
                  <a:pt x="0" y="987719"/>
                </a:moveTo>
                <a:cubicBezTo>
                  <a:pt x="335128" y="496812"/>
                  <a:pt x="670256" y="5905"/>
                  <a:pt x="1058299" y="26"/>
                </a:cubicBezTo>
                <a:cubicBezTo>
                  <a:pt x="1446342" y="-5853"/>
                  <a:pt x="2328258" y="952445"/>
                  <a:pt x="2328258" y="952445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reihandform 31"/>
          <p:cNvSpPr/>
          <p:nvPr/>
        </p:nvSpPr>
        <p:spPr>
          <a:xfrm flipH="1" flipV="1">
            <a:off x="2917611" y="4350553"/>
            <a:ext cx="3080500" cy="1025114"/>
          </a:xfrm>
          <a:custGeom>
            <a:avLst/>
            <a:gdLst>
              <a:gd name="connsiteX0" fmla="*/ 0 w 2328258"/>
              <a:gd name="connsiteY0" fmla="*/ 987719 h 987719"/>
              <a:gd name="connsiteX1" fmla="*/ 1058299 w 2328258"/>
              <a:gd name="connsiteY1" fmla="*/ 26 h 987719"/>
              <a:gd name="connsiteX2" fmla="*/ 2328258 w 2328258"/>
              <a:gd name="connsiteY2" fmla="*/ 952445 h 98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8258" h="987719">
                <a:moveTo>
                  <a:pt x="0" y="987719"/>
                </a:moveTo>
                <a:cubicBezTo>
                  <a:pt x="335128" y="496812"/>
                  <a:pt x="670256" y="5905"/>
                  <a:pt x="1058299" y="26"/>
                </a:cubicBezTo>
                <a:cubicBezTo>
                  <a:pt x="1446342" y="-5853"/>
                  <a:pt x="2328258" y="952445"/>
                  <a:pt x="2328258" y="952445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4" name="Gewinkelte Verbindung 33"/>
          <p:cNvCxnSpPr>
            <a:endCxn id="6" idx="4"/>
          </p:cNvCxnSpPr>
          <p:nvPr/>
        </p:nvCxnSpPr>
        <p:spPr>
          <a:xfrm flipV="1">
            <a:off x="3292494" y="4350553"/>
            <a:ext cx="2903972" cy="164962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6" idx="7"/>
          </p:cNvCxnSpPr>
          <p:nvPr/>
        </p:nvCxnSpPr>
        <p:spPr>
          <a:xfrm flipV="1">
            <a:off x="6828390" y="2304617"/>
            <a:ext cx="826642" cy="520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flipH="1" flipV="1">
            <a:off x="1552172" y="2175276"/>
            <a:ext cx="682015" cy="548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7290051" y="2656806"/>
            <a:ext cx="94202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 err="1" smtClean="0">
                <a:solidFill>
                  <a:srgbClr val="FF0000"/>
                </a:solidFill>
              </a:rPr>
              <a:t>death</a:t>
            </a:r>
            <a:endParaRPr lang="de-DE" sz="2500" dirty="0">
              <a:solidFill>
                <a:srgbClr val="FF0000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010343" y="2563299"/>
            <a:ext cx="94202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 err="1" smtClean="0">
                <a:solidFill>
                  <a:srgbClr val="FF0000"/>
                </a:solidFill>
              </a:rPr>
              <a:t>death</a:t>
            </a:r>
            <a:endParaRPr lang="de-DE" sz="2500" dirty="0">
              <a:solidFill>
                <a:srgbClr val="FF000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342450" y="6090878"/>
            <a:ext cx="81428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 err="1" smtClean="0">
                <a:solidFill>
                  <a:schemeClr val="accent3">
                    <a:lumMod val="50000"/>
                  </a:schemeClr>
                </a:solidFill>
              </a:rPr>
              <a:t>birth</a:t>
            </a:r>
            <a:endParaRPr lang="de-DE" sz="25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4068573" y="4641147"/>
            <a:ext cx="10923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 err="1" smtClean="0">
                <a:solidFill>
                  <a:schemeClr val="accent1"/>
                </a:solidFill>
              </a:rPr>
              <a:t>mating</a:t>
            </a:r>
            <a:endParaRPr lang="de-DE" sz="2500" dirty="0">
              <a:solidFill>
                <a:schemeClr val="accent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668772" y="2225919"/>
            <a:ext cx="14327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500" dirty="0" err="1">
                <a:solidFill>
                  <a:srgbClr val="4F81BD"/>
                </a:solidFill>
              </a:rPr>
              <a:t>a</a:t>
            </a:r>
            <a:r>
              <a:rPr lang="de-DE" sz="2500" dirty="0" err="1" smtClean="0">
                <a:solidFill>
                  <a:srgbClr val="4F81BD"/>
                </a:solidFill>
              </a:rPr>
              <a:t>bandon</a:t>
            </a:r>
            <a:r>
              <a:rPr lang="de-DE" sz="2500" dirty="0" smtClean="0">
                <a:solidFill>
                  <a:srgbClr val="4F81BD"/>
                </a:solidFill>
              </a:rPr>
              <a:t>-</a:t>
            </a:r>
          </a:p>
          <a:p>
            <a:pPr algn="ctr"/>
            <a:r>
              <a:rPr lang="de-DE" sz="2500" dirty="0" err="1" smtClean="0">
                <a:solidFill>
                  <a:srgbClr val="4F81BD"/>
                </a:solidFill>
              </a:rPr>
              <a:t>ment</a:t>
            </a:r>
            <a:endParaRPr lang="de-DE" sz="2500" dirty="0">
              <a:solidFill>
                <a:srgbClr val="4F81BD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3701573" y="760601"/>
            <a:ext cx="13109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 err="1" smtClean="0">
                <a:solidFill>
                  <a:srgbClr val="4F81BD"/>
                </a:solidFill>
              </a:rPr>
              <a:t>hatching</a:t>
            </a:r>
            <a:endParaRPr lang="de-DE" sz="2500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3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 rot="19637818">
            <a:off x="-451170" y="2820431"/>
            <a:ext cx="100463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0">
                <a:solidFill>
                  <a:srgbClr val="FFFF00"/>
                </a:solidFill>
                <a:effectLst>
                  <a:glow rad="292100">
                    <a:schemeClr val="accent6">
                      <a:lumMod val="50000"/>
                      <a:alpha val="60000"/>
                    </a:schemeClr>
                  </a:glow>
                </a:effectLst>
                <a:latin typeface="Mistral"/>
                <a:cs typeface="Mistral"/>
              </a:rPr>
              <a:t>o</a:t>
            </a:r>
            <a:r>
              <a:rPr lang="de-DE" sz="9000" smtClean="0">
                <a:solidFill>
                  <a:srgbClr val="FFFF00"/>
                </a:solidFill>
                <a:effectLst>
                  <a:glow rad="292100">
                    <a:schemeClr val="accent6">
                      <a:lumMod val="50000"/>
                      <a:alpha val="60000"/>
                    </a:schemeClr>
                  </a:glow>
                </a:effectLst>
                <a:latin typeface="Mistral"/>
                <a:cs typeface="Mistral"/>
              </a:rPr>
              <a:t>ne model to rule them all</a:t>
            </a:r>
            <a:endParaRPr lang="de-DE" sz="9000">
              <a:solidFill>
                <a:srgbClr val="FFFF00"/>
              </a:solidFill>
              <a:effectLst>
                <a:glow rad="292100">
                  <a:schemeClr val="accent6">
                    <a:lumMod val="50000"/>
                    <a:alpha val="60000"/>
                  </a:schemeClr>
                </a:glow>
              </a:effectLst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67494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26274" y="2803270"/>
            <a:ext cx="1304242" cy="1292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dirty="0" smtClean="0"/>
              <a:t>N</a:t>
            </a:r>
            <a:r>
              <a:rPr lang="en-GB" sz="3500" baseline="-25000" dirty="0" smtClean="0"/>
              <a:t>N</a:t>
            </a:r>
            <a:endParaRPr lang="en-GB" sz="3500" baseline="-25000" dirty="0"/>
          </a:p>
        </p:txBody>
      </p:sp>
      <p:sp>
        <p:nvSpPr>
          <p:cNvPr id="5" name="Rechteck 4"/>
          <p:cNvSpPr/>
          <p:nvPr/>
        </p:nvSpPr>
        <p:spPr>
          <a:xfrm>
            <a:off x="2005799" y="2803270"/>
            <a:ext cx="1304242" cy="1292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dirty="0" smtClean="0"/>
              <a:t>N</a:t>
            </a:r>
            <a:r>
              <a:rPr lang="en-GB" sz="3500" baseline="-25000" dirty="0" smtClean="0"/>
              <a:t>C</a:t>
            </a:r>
            <a:r>
              <a:rPr lang="en-GB" sz="3500" baseline="30000" dirty="0" smtClean="0"/>
              <a:t>(1)</a:t>
            </a:r>
            <a:endParaRPr lang="en-GB" sz="3500" baseline="30000" dirty="0"/>
          </a:p>
        </p:txBody>
      </p:sp>
      <p:sp>
        <p:nvSpPr>
          <p:cNvPr id="6" name="Rechteck 5"/>
          <p:cNvSpPr/>
          <p:nvPr/>
        </p:nvSpPr>
        <p:spPr>
          <a:xfrm>
            <a:off x="7054830" y="2803270"/>
            <a:ext cx="1304242" cy="1292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smtClean="0"/>
              <a:t>N</a:t>
            </a:r>
            <a:r>
              <a:rPr lang="en-GB" sz="3500" baseline="-25000" smtClean="0"/>
              <a:t>C</a:t>
            </a:r>
            <a:r>
              <a:rPr lang="en-GB" sz="3500" baseline="30000" smtClean="0"/>
              <a:t>(k)</a:t>
            </a:r>
            <a:endParaRPr lang="en-GB" sz="3500" baseline="30000" dirty="0"/>
          </a:p>
        </p:txBody>
      </p:sp>
      <p:sp>
        <p:nvSpPr>
          <p:cNvPr id="7" name="Rechteck 6"/>
          <p:cNvSpPr/>
          <p:nvPr/>
        </p:nvSpPr>
        <p:spPr>
          <a:xfrm>
            <a:off x="3496762" y="2803270"/>
            <a:ext cx="1304242" cy="1292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dirty="0" smtClean="0"/>
              <a:t>N</a:t>
            </a:r>
            <a:r>
              <a:rPr lang="en-GB" sz="3500" baseline="-25000" dirty="0" smtClean="0"/>
              <a:t>C</a:t>
            </a:r>
            <a:r>
              <a:rPr lang="en-GB" sz="3500" baseline="30000" dirty="0" smtClean="0"/>
              <a:t>(2)</a:t>
            </a:r>
            <a:endParaRPr lang="en-GB" sz="3500" baseline="30000" dirty="0"/>
          </a:p>
        </p:txBody>
      </p:sp>
      <p:sp>
        <p:nvSpPr>
          <p:cNvPr id="8" name="Oval 7"/>
          <p:cNvSpPr/>
          <p:nvPr/>
        </p:nvSpPr>
        <p:spPr>
          <a:xfrm>
            <a:off x="5308495" y="3375366"/>
            <a:ext cx="114408" cy="1373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Oval 8"/>
          <p:cNvSpPr/>
          <p:nvPr/>
        </p:nvSpPr>
        <p:spPr>
          <a:xfrm>
            <a:off x="5804115" y="3375366"/>
            <a:ext cx="114408" cy="1373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Oval 9"/>
          <p:cNvSpPr/>
          <p:nvPr/>
        </p:nvSpPr>
        <p:spPr>
          <a:xfrm>
            <a:off x="6338162" y="3375366"/>
            <a:ext cx="114408" cy="1373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221046" y="4096207"/>
            <a:ext cx="320341" cy="11785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1685458" y="4096207"/>
            <a:ext cx="320341" cy="11785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3176421" y="4096207"/>
            <a:ext cx="320341" cy="11785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6734489" y="4096207"/>
            <a:ext cx="320341" cy="11785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325666" y="4918392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err="1">
                <a:solidFill>
                  <a:schemeClr val="accent2"/>
                </a:solidFill>
              </a:rPr>
              <a:t>μ</a:t>
            </a:r>
            <a:r>
              <a:rPr lang="de-DE" sz="2000" dirty="0" smtClean="0">
                <a:solidFill>
                  <a:schemeClr val="accent2"/>
                </a:solidFill>
                <a:effectLst/>
              </a:rPr>
              <a:t> </a:t>
            </a:r>
            <a:endParaRPr lang="de-DE" sz="2000" dirty="0">
              <a:solidFill>
                <a:schemeClr val="accent2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842934" y="4918392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err="1">
                <a:solidFill>
                  <a:schemeClr val="accent2"/>
                </a:solidFill>
              </a:rPr>
              <a:t>μ</a:t>
            </a:r>
            <a:r>
              <a:rPr lang="de-DE" sz="2000" dirty="0" smtClean="0">
                <a:solidFill>
                  <a:schemeClr val="accent2"/>
                </a:solidFill>
                <a:effectLst/>
              </a:rPr>
              <a:t> </a:t>
            </a:r>
            <a:endParaRPr lang="de-DE" sz="2000" dirty="0">
              <a:solidFill>
                <a:schemeClr val="accent2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324427" y="4918392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err="1">
                <a:solidFill>
                  <a:schemeClr val="accent2"/>
                </a:solidFill>
              </a:rPr>
              <a:t>μ</a:t>
            </a:r>
            <a:r>
              <a:rPr lang="de-DE" sz="2000" dirty="0" smtClean="0">
                <a:solidFill>
                  <a:schemeClr val="accent2"/>
                </a:solidFill>
                <a:effectLst/>
              </a:rPr>
              <a:t> </a:t>
            </a:r>
            <a:endParaRPr lang="de-DE" sz="2000" dirty="0">
              <a:solidFill>
                <a:schemeClr val="accent2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891965" y="4918392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err="1">
                <a:solidFill>
                  <a:schemeClr val="accent2"/>
                </a:solidFill>
              </a:rPr>
              <a:t>μ</a:t>
            </a:r>
            <a:r>
              <a:rPr lang="de-DE" sz="2000" dirty="0" smtClean="0">
                <a:solidFill>
                  <a:schemeClr val="accent2"/>
                </a:solidFill>
                <a:effectLst/>
              </a:rPr>
              <a:t> </a:t>
            </a:r>
            <a:endParaRPr lang="de-DE" sz="2000" dirty="0">
              <a:solidFill>
                <a:schemeClr val="accent2"/>
              </a:solidFill>
            </a:endParaRPr>
          </a:p>
        </p:txBody>
      </p:sp>
      <p:sp>
        <p:nvSpPr>
          <p:cNvPr id="20" name="Freihandform 19"/>
          <p:cNvSpPr/>
          <p:nvPr/>
        </p:nvSpPr>
        <p:spPr>
          <a:xfrm>
            <a:off x="1189835" y="4096210"/>
            <a:ext cx="1452973" cy="480566"/>
          </a:xfrm>
          <a:custGeom>
            <a:avLst/>
            <a:gdLst>
              <a:gd name="connsiteX0" fmla="*/ 1452973 w 1452973"/>
              <a:gd name="connsiteY0" fmla="*/ 0 h 480566"/>
              <a:gd name="connsiteX1" fmla="*/ 709325 w 1452973"/>
              <a:gd name="connsiteY1" fmla="*/ 480561 h 480566"/>
              <a:gd name="connsiteX2" fmla="*/ 0 w 1452973"/>
              <a:gd name="connsiteY2" fmla="*/ 11442 h 480566"/>
              <a:gd name="connsiteX3" fmla="*/ 0 w 1452973"/>
              <a:gd name="connsiteY3" fmla="*/ 11442 h 48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2973" h="480566">
                <a:moveTo>
                  <a:pt x="1452973" y="0"/>
                </a:moveTo>
                <a:cubicBezTo>
                  <a:pt x="1202230" y="239327"/>
                  <a:pt x="951487" y="478654"/>
                  <a:pt x="709325" y="480561"/>
                </a:cubicBezTo>
                <a:cubicBezTo>
                  <a:pt x="467163" y="482468"/>
                  <a:pt x="0" y="11442"/>
                  <a:pt x="0" y="11442"/>
                </a:cubicBezTo>
                <a:lnTo>
                  <a:pt x="0" y="11442"/>
                </a:lnTo>
              </a:path>
            </a:pathLst>
          </a:custGeom>
          <a:ln>
            <a:headEnd type="non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 20"/>
          <p:cNvSpPr/>
          <p:nvPr/>
        </p:nvSpPr>
        <p:spPr>
          <a:xfrm>
            <a:off x="1841957" y="4107652"/>
            <a:ext cx="2288145" cy="623509"/>
          </a:xfrm>
          <a:custGeom>
            <a:avLst/>
            <a:gdLst>
              <a:gd name="connsiteX0" fmla="*/ 2288145 w 2288145"/>
              <a:gd name="connsiteY0" fmla="*/ 0 h 623509"/>
              <a:gd name="connsiteX1" fmla="*/ 1487294 w 2288145"/>
              <a:gd name="connsiteY1" fmla="*/ 606422 h 623509"/>
              <a:gd name="connsiteX2" fmla="*/ 0 w 2288145"/>
              <a:gd name="connsiteY2" fmla="*/ 469119 h 62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8145" h="623509">
                <a:moveTo>
                  <a:pt x="2288145" y="0"/>
                </a:moveTo>
                <a:cubicBezTo>
                  <a:pt x="2078398" y="264118"/>
                  <a:pt x="1868651" y="528236"/>
                  <a:pt x="1487294" y="606422"/>
                </a:cubicBezTo>
                <a:cubicBezTo>
                  <a:pt x="1105936" y="684609"/>
                  <a:pt x="0" y="469119"/>
                  <a:pt x="0" y="469119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reihandform 21"/>
          <p:cNvSpPr/>
          <p:nvPr/>
        </p:nvSpPr>
        <p:spPr>
          <a:xfrm>
            <a:off x="3134759" y="4107652"/>
            <a:ext cx="4564849" cy="867692"/>
          </a:xfrm>
          <a:custGeom>
            <a:avLst/>
            <a:gdLst>
              <a:gd name="connsiteX0" fmla="*/ 4564849 w 4564849"/>
              <a:gd name="connsiteY0" fmla="*/ 0 h 867692"/>
              <a:gd name="connsiteX1" fmla="*/ 2768655 w 4564849"/>
              <a:gd name="connsiteY1" fmla="*/ 846702 h 867692"/>
              <a:gd name="connsiteX2" fmla="*/ 0 w 4564849"/>
              <a:gd name="connsiteY2" fmla="*/ 629305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849" h="867692">
                <a:moveTo>
                  <a:pt x="4564849" y="0"/>
                </a:moveTo>
                <a:cubicBezTo>
                  <a:pt x="4047156" y="370909"/>
                  <a:pt x="3529463" y="741818"/>
                  <a:pt x="2768655" y="846702"/>
                </a:cubicBezTo>
                <a:cubicBezTo>
                  <a:pt x="2007847" y="951586"/>
                  <a:pt x="0" y="629305"/>
                  <a:pt x="0" y="629305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5114601" y="4975344"/>
            <a:ext cx="287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solidFill>
                  <a:schemeClr val="accent5"/>
                </a:solidFill>
              </a:rPr>
              <a:t>γ</a:t>
            </a:r>
            <a:r>
              <a:rPr lang="de-DE" dirty="0" smtClean="0">
                <a:solidFill>
                  <a:schemeClr val="accent5"/>
                </a:solidFill>
                <a:effectLst/>
              </a:rPr>
              <a:t> </a:t>
            </a:r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24" name="Freihandform 23"/>
          <p:cNvSpPr/>
          <p:nvPr/>
        </p:nvSpPr>
        <p:spPr>
          <a:xfrm>
            <a:off x="1510176" y="2471442"/>
            <a:ext cx="858054" cy="331831"/>
          </a:xfrm>
          <a:custGeom>
            <a:avLst/>
            <a:gdLst>
              <a:gd name="connsiteX0" fmla="*/ 0 w 858054"/>
              <a:gd name="connsiteY0" fmla="*/ 320389 h 331831"/>
              <a:gd name="connsiteX1" fmla="*/ 388984 w 858054"/>
              <a:gd name="connsiteY1" fmla="*/ 16 h 331831"/>
              <a:gd name="connsiteX2" fmla="*/ 858054 w 858054"/>
              <a:gd name="connsiteY2" fmla="*/ 331831 h 33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8054" h="331831">
                <a:moveTo>
                  <a:pt x="0" y="320389"/>
                </a:moveTo>
                <a:cubicBezTo>
                  <a:pt x="122987" y="159249"/>
                  <a:pt x="245975" y="-1891"/>
                  <a:pt x="388984" y="16"/>
                </a:cubicBezTo>
                <a:cubicBezTo>
                  <a:pt x="531993" y="1923"/>
                  <a:pt x="858054" y="331831"/>
                  <a:pt x="858054" y="331831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mit Pfeil 25"/>
          <p:cNvCxnSpPr>
            <a:endCxn id="33" idx="3"/>
          </p:cNvCxnSpPr>
          <p:nvPr/>
        </p:nvCxnSpPr>
        <p:spPr>
          <a:xfrm flipV="1">
            <a:off x="2997470" y="2422851"/>
            <a:ext cx="302594" cy="3804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33" idx="5"/>
          </p:cNvCxnSpPr>
          <p:nvPr/>
        </p:nvCxnSpPr>
        <p:spPr>
          <a:xfrm>
            <a:off x="3539860" y="2422851"/>
            <a:ext cx="288254" cy="3804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250401" y="2139642"/>
            <a:ext cx="339122" cy="331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r</a:t>
            </a:r>
          </a:p>
        </p:txBody>
      </p:sp>
      <p:cxnSp>
        <p:nvCxnSpPr>
          <p:cNvPr id="36" name="Gerade Verbindung mit Pfeil 35"/>
          <p:cNvCxnSpPr/>
          <p:nvPr/>
        </p:nvCxnSpPr>
        <p:spPr>
          <a:xfrm flipV="1">
            <a:off x="4572207" y="2422851"/>
            <a:ext cx="302594" cy="3804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38" idx="5"/>
          </p:cNvCxnSpPr>
          <p:nvPr/>
        </p:nvCxnSpPr>
        <p:spPr>
          <a:xfrm>
            <a:off x="5114597" y="2422851"/>
            <a:ext cx="288254" cy="3804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825138" y="2139642"/>
            <a:ext cx="339122" cy="331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r</a:t>
            </a:r>
          </a:p>
        </p:txBody>
      </p:sp>
      <p:cxnSp>
        <p:nvCxnSpPr>
          <p:cNvPr id="39" name="Gerade Verbindung mit Pfeil 38"/>
          <p:cNvCxnSpPr/>
          <p:nvPr/>
        </p:nvCxnSpPr>
        <p:spPr>
          <a:xfrm flipV="1">
            <a:off x="6482033" y="2416191"/>
            <a:ext cx="302594" cy="3756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41" idx="5"/>
          </p:cNvCxnSpPr>
          <p:nvPr/>
        </p:nvCxnSpPr>
        <p:spPr>
          <a:xfrm>
            <a:off x="7023948" y="2409351"/>
            <a:ext cx="288254" cy="3804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734489" y="2126142"/>
            <a:ext cx="339122" cy="331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r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2054257" y="2261834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8064A2"/>
                </a:solidFill>
              </a:rPr>
              <a:t>f</a:t>
            </a:r>
            <a:r>
              <a:rPr lang="de-DE" baseline="-25000" smtClean="0">
                <a:solidFill>
                  <a:srgbClr val="8064A2"/>
                </a:solidFill>
              </a:rPr>
              <a:t>0</a:t>
            </a:r>
            <a:endParaRPr lang="de-DE" baseline="-25000">
              <a:solidFill>
                <a:srgbClr val="8064A2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661560" y="2286776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8064A2"/>
                </a:solidFill>
              </a:rPr>
              <a:t>f</a:t>
            </a:r>
            <a:r>
              <a:rPr lang="de-DE" baseline="-25000" smtClean="0">
                <a:solidFill>
                  <a:srgbClr val="8064A2"/>
                </a:solidFill>
              </a:rPr>
              <a:t>1</a:t>
            </a:r>
            <a:endParaRPr lang="de-DE" baseline="-25000">
              <a:solidFill>
                <a:srgbClr val="8064A2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217491" y="2284702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8064A2"/>
                </a:solidFill>
              </a:rPr>
              <a:t>f</a:t>
            </a:r>
            <a:r>
              <a:rPr lang="de-DE" baseline="-25000" smtClean="0">
                <a:solidFill>
                  <a:srgbClr val="8064A2"/>
                </a:solidFill>
              </a:rPr>
              <a:t>2</a:t>
            </a:r>
            <a:endParaRPr lang="de-DE" baseline="-25000">
              <a:solidFill>
                <a:srgbClr val="8064A2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7156744" y="229614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8064A2"/>
                </a:solidFill>
              </a:rPr>
              <a:t>f</a:t>
            </a:r>
            <a:r>
              <a:rPr lang="de-DE" baseline="-25000">
                <a:solidFill>
                  <a:srgbClr val="8064A2"/>
                </a:solidFill>
              </a:rPr>
              <a:t>k</a:t>
            </a:r>
            <a:r>
              <a:rPr lang="de-DE" baseline="-25000" smtClean="0">
                <a:solidFill>
                  <a:srgbClr val="8064A2"/>
                </a:solidFill>
              </a:rPr>
              <a:t>-1</a:t>
            </a:r>
            <a:endParaRPr lang="de-DE" baseline="-25000">
              <a:solidFill>
                <a:srgbClr val="8064A2"/>
              </a:solidFill>
            </a:endParaRPr>
          </a:p>
        </p:txBody>
      </p:sp>
      <p:sp>
        <p:nvSpPr>
          <p:cNvPr id="46" name="Freihandform 45"/>
          <p:cNvSpPr/>
          <p:nvPr/>
        </p:nvSpPr>
        <p:spPr>
          <a:xfrm>
            <a:off x="1178395" y="1656032"/>
            <a:ext cx="2230941" cy="1135799"/>
          </a:xfrm>
          <a:custGeom>
            <a:avLst/>
            <a:gdLst>
              <a:gd name="connsiteX0" fmla="*/ 2230941 w 2230941"/>
              <a:gd name="connsiteY0" fmla="*/ 460726 h 1135799"/>
              <a:gd name="connsiteX1" fmla="*/ 858054 w 2230941"/>
              <a:gd name="connsiteY1" fmla="*/ 25933 h 1135799"/>
              <a:gd name="connsiteX2" fmla="*/ 0 w 2230941"/>
              <a:gd name="connsiteY2" fmla="*/ 1135799 h 113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0941" h="1135799">
                <a:moveTo>
                  <a:pt x="2230941" y="460726"/>
                </a:moveTo>
                <a:cubicBezTo>
                  <a:pt x="1730409" y="187073"/>
                  <a:pt x="1229877" y="-86579"/>
                  <a:pt x="858054" y="25933"/>
                </a:cubicBezTo>
                <a:cubicBezTo>
                  <a:pt x="486230" y="138445"/>
                  <a:pt x="0" y="1135799"/>
                  <a:pt x="0" y="1135799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Freihandform 46"/>
          <p:cNvSpPr/>
          <p:nvPr/>
        </p:nvSpPr>
        <p:spPr>
          <a:xfrm>
            <a:off x="2082212" y="1363199"/>
            <a:ext cx="2905944" cy="753559"/>
          </a:xfrm>
          <a:custGeom>
            <a:avLst/>
            <a:gdLst>
              <a:gd name="connsiteX0" fmla="*/ 2905944 w 2905944"/>
              <a:gd name="connsiteY0" fmla="*/ 753559 h 753559"/>
              <a:gd name="connsiteX1" fmla="*/ 1773313 w 2905944"/>
              <a:gd name="connsiteY1" fmla="*/ 9834 h 753559"/>
              <a:gd name="connsiteX2" fmla="*/ 0 w 2905944"/>
              <a:gd name="connsiteY2" fmla="*/ 307324 h 75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944" h="753559">
                <a:moveTo>
                  <a:pt x="2905944" y="753559"/>
                </a:moveTo>
                <a:cubicBezTo>
                  <a:pt x="2581790" y="418882"/>
                  <a:pt x="2257637" y="84206"/>
                  <a:pt x="1773313" y="9834"/>
                </a:cubicBezTo>
                <a:cubicBezTo>
                  <a:pt x="1288989" y="-64538"/>
                  <a:pt x="0" y="307324"/>
                  <a:pt x="0" y="307324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Freihandform 47"/>
          <p:cNvSpPr/>
          <p:nvPr/>
        </p:nvSpPr>
        <p:spPr>
          <a:xfrm>
            <a:off x="3741117" y="1145132"/>
            <a:ext cx="3157641" cy="971626"/>
          </a:xfrm>
          <a:custGeom>
            <a:avLst/>
            <a:gdLst>
              <a:gd name="connsiteX0" fmla="*/ 3157641 w 3157641"/>
              <a:gd name="connsiteY0" fmla="*/ 971626 h 971626"/>
              <a:gd name="connsiteX1" fmla="*/ 1967805 w 3157641"/>
              <a:gd name="connsiteY1" fmla="*/ 33389 h 971626"/>
              <a:gd name="connsiteX2" fmla="*/ 0 w 3157641"/>
              <a:gd name="connsiteY2" fmla="*/ 193576 h 97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7641" h="971626">
                <a:moveTo>
                  <a:pt x="3157641" y="971626"/>
                </a:moveTo>
                <a:cubicBezTo>
                  <a:pt x="2825859" y="567345"/>
                  <a:pt x="2494078" y="163064"/>
                  <a:pt x="1967805" y="33389"/>
                </a:cubicBezTo>
                <a:cubicBezTo>
                  <a:pt x="1441531" y="-96286"/>
                  <a:pt x="0" y="193576"/>
                  <a:pt x="0" y="193576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extfeld 48"/>
          <p:cNvSpPr txBox="1"/>
          <p:nvPr/>
        </p:nvSpPr>
        <p:spPr>
          <a:xfrm>
            <a:off x="2991320" y="1587365"/>
            <a:ext cx="48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8064A2"/>
                </a:solidFill>
              </a:rPr>
              <a:t>r</a:t>
            </a:r>
            <a:r>
              <a:rPr lang="de-DE" smtClean="0">
                <a:solidFill>
                  <a:srgbClr val="8064A2"/>
                </a:solidFill>
              </a:rPr>
              <a:t>-f</a:t>
            </a:r>
            <a:r>
              <a:rPr lang="de-DE" baseline="-25000" smtClean="0">
                <a:solidFill>
                  <a:srgbClr val="8064A2"/>
                </a:solidFill>
              </a:rPr>
              <a:t>1</a:t>
            </a:r>
            <a:endParaRPr lang="de-DE" baseline="-25000">
              <a:solidFill>
                <a:srgbClr val="8064A2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4733239" y="1519304"/>
            <a:ext cx="48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8064A2"/>
                </a:solidFill>
              </a:rPr>
              <a:t>r</a:t>
            </a:r>
            <a:r>
              <a:rPr lang="de-DE" smtClean="0">
                <a:solidFill>
                  <a:srgbClr val="8064A2"/>
                </a:solidFill>
              </a:rPr>
              <a:t>-f</a:t>
            </a:r>
            <a:r>
              <a:rPr lang="de-DE" baseline="-25000" smtClean="0">
                <a:solidFill>
                  <a:srgbClr val="8064A2"/>
                </a:solidFill>
              </a:rPr>
              <a:t>2</a:t>
            </a:r>
            <a:endParaRPr lang="de-DE" baseline="-25000">
              <a:solidFill>
                <a:srgbClr val="8064A2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6791493" y="1587955"/>
            <a:ext cx="47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8064A2"/>
                </a:solidFill>
              </a:rPr>
              <a:t>r</a:t>
            </a:r>
            <a:r>
              <a:rPr lang="de-DE" smtClean="0">
                <a:solidFill>
                  <a:srgbClr val="8064A2"/>
                </a:solidFill>
              </a:rPr>
              <a:t>-f</a:t>
            </a:r>
            <a:r>
              <a:rPr lang="de-DE" baseline="-25000" smtClean="0">
                <a:solidFill>
                  <a:srgbClr val="8064A2"/>
                </a:solidFill>
              </a:rPr>
              <a:t>k</a:t>
            </a:r>
            <a:endParaRPr lang="de-DE" baseline="-25000">
              <a:solidFill>
                <a:srgbClr val="8064A2"/>
              </a:solidFill>
            </a:endParaRPr>
          </a:p>
        </p:txBody>
      </p:sp>
      <p:sp>
        <p:nvSpPr>
          <p:cNvPr id="5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72064"/>
          </a:xfrm>
        </p:spPr>
        <p:txBody>
          <a:bodyPr>
            <a:normAutofit fontScale="90000"/>
          </a:bodyPr>
          <a:lstStyle/>
          <a:p>
            <a:r>
              <a:rPr lang="de-DE" smtClean="0"/>
              <a:t>Male dynamics</a:t>
            </a:r>
            <a:endParaRPr lang="de-DE"/>
          </a:p>
        </p:txBody>
      </p:sp>
      <p:sp>
        <p:nvSpPr>
          <p:cNvPr id="53" name="Freihandform 52"/>
          <p:cNvSpPr/>
          <p:nvPr/>
        </p:nvSpPr>
        <p:spPr>
          <a:xfrm>
            <a:off x="1361446" y="1955851"/>
            <a:ext cx="1716109" cy="824535"/>
          </a:xfrm>
          <a:custGeom>
            <a:avLst/>
            <a:gdLst>
              <a:gd name="connsiteX0" fmla="*/ 1716109 w 1716109"/>
              <a:gd name="connsiteY0" fmla="*/ 710116 h 824535"/>
              <a:gd name="connsiteX1" fmla="*/ 1041106 w 1716109"/>
              <a:gd name="connsiteY1" fmla="*/ 717 h 824535"/>
              <a:gd name="connsiteX2" fmla="*/ 0 w 1716109"/>
              <a:gd name="connsiteY2" fmla="*/ 824535 h 82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6109" h="824535">
                <a:moveTo>
                  <a:pt x="1716109" y="710116"/>
                </a:moveTo>
                <a:cubicBezTo>
                  <a:pt x="1521616" y="345881"/>
                  <a:pt x="1327124" y="-18353"/>
                  <a:pt x="1041106" y="717"/>
                </a:cubicBezTo>
                <a:cubicBezTo>
                  <a:pt x="755088" y="19787"/>
                  <a:pt x="0" y="824535"/>
                  <a:pt x="0" y="824535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Freihandform 55"/>
          <p:cNvSpPr/>
          <p:nvPr/>
        </p:nvSpPr>
        <p:spPr>
          <a:xfrm>
            <a:off x="2345349" y="1393915"/>
            <a:ext cx="2311026" cy="1272052"/>
          </a:xfrm>
          <a:custGeom>
            <a:avLst/>
            <a:gdLst>
              <a:gd name="connsiteX0" fmla="*/ 2311026 w 2311026"/>
              <a:gd name="connsiteY0" fmla="*/ 1272052 h 1272052"/>
              <a:gd name="connsiteX1" fmla="*/ 1121191 w 2311026"/>
              <a:gd name="connsiteY1" fmla="*/ 13441 h 1272052"/>
              <a:gd name="connsiteX2" fmla="*/ 0 w 2311026"/>
              <a:gd name="connsiteY2" fmla="*/ 574095 h 127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1026" h="1272052">
                <a:moveTo>
                  <a:pt x="2311026" y="1272052"/>
                </a:moveTo>
                <a:cubicBezTo>
                  <a:pt x="1908694" y="700909"/>
                  <a:pt x="1506362" y="129767"/>
                  <a:pt x="1121191" y="13441"/>
                </a:cubicBezTo>
                <a:cubicBezTo>
                  <a:pt x="736020" y="-102885"/>
                  <a:pt x="0" y="574095"/>
                  <a:pt x="0" y="574095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Freihandform 57"/>
          <p:cNvSpPr/>
          <p:nvPr/>
        </p:nvSpPr>
        <p:spPr>
          <a:xfrm>
            <a:off x="3214844" y="1093566"/>
            <a:ext cx="3375014" cy="1549517"/>
          </a:xfrm>
          <a:custGeom>
            <a:avLst/>
            <a:gdLst>
              <a:gd name="connsiteX0" fmla="*/ 3375014 w 3375014"/>
              <a:gd name="connsiteY0" fmla="*/ 1549517 h 1549517"/>
              <a:gd name="connsiteX1" fmla="*/ 1761872 w 3375014"/>
              <a:gd name="connsiteY1" fmla="*/ 50626 h 1549517"/>
              <a:gd name="connsiteX2" fmla="*/ 0 w 3375014"/>
              <a:gd name="connsiteY2" fmla="*/ 325232 h 154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5014" h="1549517">
                <a:moveTo>
                  <a:pt x="3375014" y="1549517"/>
                </a:moveTo>
                <a:cubicBezTo>
                  <a:pt x="2849694" y="902095"/>
                  <a:pt x="2324374" y="254673"/>
                  <a:pt x="1761872" y="50626"/>
                </a:cubicBezTo>
                <a:cubicBezTo>
                  <a:pt x="1199370" y="-153422"/>
                  <a:pt x="0" y="325232"/>
                  <a:pt x="0" y="325232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extfeld 58"/>
          <p:cNvSpPr txBox="1"/>
          <p:nvPr/>
        </p:nvSpPr>
        <p:spPr>
          <a:xfrm>
            <a:off x="5310789" y="1636018"/>
            <a:ext cx="4796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smtClean="0">
                <a:solidFill>
                  <a:srgbClr val="9BBB59"/>
                </a:solidFill>
              </a:rPr>
              <a:t>r</a:t>
            </a:r>
            <a:r>
              <a:rPr lang="pt-BR" sz="2500">
                <a:solidFill>
                  <a:srgbClr val="9BBB59"/>
                </a:solidFill>
              </a:rPr>
              <a:t>α</a:t>
            </a:r>
            <a:r>
              <a:rPr lang="de-DE" sz="2500" smtClean="0">
                <a:solidFill>
                  <a:srgbClr val="9BBB59"/>
                </a:solidFill>
                <a:effectLst/>
              </a:rPr>
              <a:t> </a:t>
            </a:r>
            <a:endParaRPr lang="de-DE" sz="2500">
              <a:solidFill>
                <a:srgbClr val="9BBB59"/>
              </a:solidFill>
            </a:endParaRPr>
          </a:p>
        </p:txBody>
      </p:sp>
      <p:sp>
        <p:nvSpPr>
          <p:cNvPr id="60" name="Freihandform 59"/>
          <p:cNvSpPr/>
          <p:nvPr/>
        </p:nvSpPr>
        <p:spPr>
          <a:xfrm>
            <a:off x="1498735" y="4096207"/>
            <a:ext cx="823732" cy="364247"/>
          </a:xfrm>
          <a:custGeom>
            <a:avLst/>
            <a:gdLst>
              <a:gd name="connsiteX0" fmla="*/ 823732 w 823732"/>
              <a:gd name="connsiteY0" fmla="*/ 297490 h 364247"/>
              <a:gd name="connsiteX1" fmla="*/ 308900 w 823732"/>
              <a:gd name="connsiteY1" fmla="*/ 343257 h 364247"/>
              <a:gd name="connsiteX2" fmla="*/ 0 w 823732"/>
              <a:gd name="connsiteY2" fmla="*/ 0 h 36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3732" h="364247">
                <a:moveTo>
                  <a:pt x="823732" y="297490"/>
                </a:moveTo>
                <a:cubicBezTo>
                  <a:pt x="634960" y="345164"/>
                  <a:pt x="446189" y="392839"/>
                  <a:pt x="308900" y="343257"/>
                </a:cubicBezTo>
                <a:cubicBezTo>
                  <a:pt x="171611" y="293675"/>
                  <a:pt x="0" y="0"/>
                  <a:pt x="0" y="0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Freihandform 60"/>
          <p:cNvSpPr/>
          <p:nvPr/>
        </p:nvSpPr>
        <p:spPr>
          <a:xfrm>
            <a:off x="1784753" y="4462348"/>
            <a:ext cx="2002127" cy="160222"/>
          </a:xfrm>
          <a:custGeom>
            <a:avLst/>
            <a:gdLst>
              <a:gd name="connsiteX0" fmla="*/ 2002127 w 2002127"/>
              <a:gd name="connsiteY0" fmla="*/ 11442 h 160222"/>
              <a:gd name="connsiteX1" fmla="*/ 743647 w 2002127"/>
              <a:gd name="connsiteY1" fmla="*/ 160187 h 160222"/>
              <a:gd name="connsiteX2" fmla="*/ 0 w 2002127"/>
              <a:gd name="connsiteY2" fmla="*/ 0 h 16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2127" h="160222">
                <a:moveTo>
                  <a:pt x="2002127" y="11442"/>
                </a:moveTo>
                <a:cubicBezTo>
                  <a:pt x="1539731" y="86768"/>
                  <a:pt x="1077335" y="162094"/>
                  <a:pt x="743647" y="160187"/>
                </a:cubicBezTo>
                <a:cubicBezTo>
                  <a:pt x="409959" y="158280"/>
                  <a:pt x="0" y="0"/>
                  <a:pt x="0" y="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Freihandform 61"/>
          <p:cNvSpPr/>
          <p:nvPr/>
        </p:nvSpPr>
        <p:spPr>
          <a:xfrm>
            <a:off x="2413993" y="4542442"/>
            <a:ext cx="4610613" cy="229619"/>
          </a:xfrm>
          <a:custGeom>
            <a:avLst/>
            <a:gdLst>
              <a:gd name="connsiteX0" fmla="*/ 4610613 w 4610613"/>
              <a:gd name="connsiteY0" fmla="*/ 0 h 229619"/>
              <a:gd name="connsiteX1" fmla="*/ 1452972 w 4610613"/>
              <a:gd name="connsiteY1" fmla="*/ 228838 h 229619"/>
              <a:gd name="connsiteX2" fmla="*/ 0 w 4610613"/>
              <a:gd name="connsiteY2" fmla="*/ 80093 h 22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0613" h="229619">
                <a:moveTo>
                  <a:pt x="4610613" y="0"/>
                </a:moveTo>
                <a:cubicBezTo>
                  <a:pt x="3416010" y="107744"/>
                  <a:pt x="2221407" y="215489"/>
                  <a:pt x="1452972" y="228838"/>
                </a:cubicBezTo>
                <a:cubicBezTo>
                  <a:pt x="684537" y="242187"/>
                  <a:pt x="0" y="80093"/>
                  <a:pt x="0" y="80093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Textfeld 62"/>
          <p:cNvSpPr txBox="1"/>
          <p:nvPr/>
        </p:nvSpPr>
        <p:spPr>
          <a:xfrm>
            <a:off x="5074648" y="4223821"/>
            <a:ext cx="69091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smtClean="0">
                <a:solidFill>
                  <a:srgbClr val="9BBB59"/>
                </a:solidFill>
              </a:rPr>
              <a:t>γαp</a:t>
            </a:r>
            <a:r>
              <a:rPr lang="de-DE" sz="2500" smtClean="0">
                <a:solidFill>
                  <a:srgbClr val="9BBB59"/>
                </a:solidFill>
                <a:effectLst/>
              </a:rPr>
              <a:t> </a:t>
            </a:r>
            <a:endParaRPr lang="de-DE" sz="2500">
              <a:solidFill>
                <a:srgbClr val="9BBB59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256482" y="5492121"/>
            <a:ext cx="3148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8064A2"/>
                </a:solidFill>
              </a:rPr>
              <a:t>f – mating rate</a:t>
            </a:r>
          </a:p>
          <a:p>
            <a:r>
              <a:rPr lang="de-DE" smtClean="0">
                <a:solidFill>
                  <a:srgbClr val="8064A2"/>
                </a:solidFill>
              </a:rPr>
              <a:t>r – fraction of hatching clutches</a:t>
            </a:r>
          </a:p>
          <a:p>
            <a:r>
              <a:rPr lang="pt-BR" smtClean="0">
                <a:solidFill>
                  <a:schemeClr val="accent2"/>
                </a:solidFill>
              </a:rPr>
              <a:t>μ</a:t>
            </a:r>
            <a:r>
              <a:rPr lang="de-DE" smtClean="0">
                <a:solidFill>
                  <a:schemeClr val="accent2"/>
                </a:solidFill>
                <a:effectLst/>
              </a:rPr>
              <a:t> – death rate</a:t>
            </a:r>
          </a:p>
          <a:p>
            <a:r>
              <a:rPr lang="pt-BR" smtClean="0">
                <a:solidFill>
                  <a:schemeClr val="accent5"/>
                </a:solidFill>
              </a:rPr>
              <a:t>γ</a:t>
            </a:r>
            <a:r>
              <a:rPr lang="de-DE" smtClean="0">
                <a:solidFill>
                  <a:schemeClr val="accent5"/>
                </a:solidFill>
                <a:effectLst/>
              </a:rPr>
              <a:t> – abandonment rate</a:t>
            </a:r>
            <a:endParaRPr lang="de-DE">
              <a:solidFill>
                <a:schemeClr val="accent5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3925544" y="5492121"/>
            <a:ext cx="4944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mtClean="0">
                <a:solidFill>
                  <a:schemeClr val="accent3"/>
                </a:solidFill>
              </a:rPr>
              <a:t>α</a:t>
            </a:r>
            <a:r>
              <a:rPr lang="de-DE" smtClean="0">
                <a:solidFill>
                  <a:schemeClr val="accent3"/>
                </a:solidFill>
                <a:effectLst/>
              </a:rPr>
              <a:t> </a:t>
            </a:r>
            <a:r>
              <a:rPr lang="de-DE" smtClean="0">
                <a:solidFill>
                  <a:schemeClr val="accent3"/>
                </a:solidFill>
              </a:rPr>
              <a:t>– number of viable male offspring per clutch</a:t>
            </a:r>
          </a:p>
          <a:p>
            <a:r>
              <a:rPr lang="de-DE">
                <a:solidFill>
                  <a:srgbClr val="9BBB59"/>
                </a:solidFill>
              </a:rPr>
              <a:t>p</a:t>
            </a:r>
            <a:r>
              <a:rPr lang="de-DE" smtClean="0">
                <a:solidFill>
                  <a:srgbClr val="9BBB59"/>
                </a:solidFill>
              </a:rPr>
              <a:t> – probability of survival for abandonned clutches</a:t>
            </a:r>
          </a:p>
        </p:txBody>
      </p:sp>
    </p:spTree>
    <p:extLst>
      <p:ext uri="{BB962C8B-B14F-4D97-AF65-F5344CB8AC3E}">
        <p14:creationId xmlns:p14="http://schemas.microsoft.com/office/powerpoint/2010/main" val="234550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 animBg="1"/>
      <p:bldP spid="33" grpId="0" animBg="1"/>
      <p:bldP spid="38" grpId="0" animBg="1"/>
      <p:bldP spid="41" grpId="0" animBg="1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/>
      <p:bldP spid="50" grpId="0"/>
      <p:bldP spid="51" grpId="0"/>
      <p:bldP spid="53" grpId="0" animBg="1"/>
      <p:bldP spid="56" grpId="0" animBg="1"/>
      <p:bldP spid="58" grpId="0" animBg="1"/>
      <p:bldP spid="59" grpId="0"/>
      <p:bldP spid="60" grpId="0" animBg="1"/>
      <p:bldP spid="61" grpId="0" animBg="1"/>
      <p:bldP spid="62" grpId="0" animBg="1"/>
      <p:bldP spid="63" grpId="0"/>
      <p:bldP spid="6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Mating</a:t>
            </a:r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629240" y="1544658"/>
            <a:ext cx="3340692" cy="41076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3000"/>
              <a:t>m</a:t>
            </a:r>
            <a:r>
              <a:rPr lang="de-DE" sz="3000" smtClean="0"/>
              <a:t>ale mating pool:</a:t>
            </a:r>
          </a:p>
          <a:p>
            <a:endParaRPr lang="de-DE" sz="3000" smtClean="0"/>
          </a:p>
          <a:p>
            <a:r>
              <a:rPr lang="de-DE" sz="3000" smtClean="0"/>
              <a:t>N</a:t>
            </a:r>
            <a:r>
              <a:rPr lang="de-DE" sz="3000" baseline="-25000" smtClean="0"/>
              <a:t>N</a:t>
            </a:r>
          </a:p>
          <a:p>
            <a:r>
              <a:rPr lang="de-DE" sz="3000" smtClean="0"/>
              <a:t>N</a:t>
            </a:r>
            <a:r>
              <a:rPr lang="de-DE" sz="3000" baseline="-25000" smtClean="0"/>
              <a:t>C</a:t>
            </a:r>
            <a:r>
              <a:rPr lang="de-DE" sz="3000" baseline="30000" smtClean="0"/>
              <a:t>(1) </a:t>
            </a:r>
            <a:r>
              <a:rPr lang="de-DE" sz="3000" smtClean="0"/>
              <a:t>* r</a:t>
            </a:r>
          </a:p>
          <a:p>
            <a:r>
              <a:rPr lang="de-DE" sz="3000" smtClean="0"/>
              <a:t>N</a:t>
            </a:r>
            <a:r>
              <a:rPr lang="de-DE" sz="3000" baseline="-25000" smtClean="0"/>
              <a:t>C</a:t>
            </a:r>
            <a:r>
              <a:rPr lang="de-DE" sz="3000" baseline="30000" smtClean="0"/>
              <a:t>(2) </a:t>
            </a:r>
            <a:r>
              <a:rPr lang="de-DE" sz="3000" smtClean="0"/>
              <a:t>* r</a:t>
            </a:r>
            <a:endParaRPr lang="de-DE" sz="3000" baseline="30000" smtClean="0"/>
          </a:p>
          <a:p>
            <a:r>
              <a:rPr lang="de-DE" sz="3000" smtClean="0"/>
              <a:t>...</a:t>
            </a:r>
          </a:p>
          <a:p>
            <a:r>
              <a:rPr lang="de-DE" sz="3000" smtClean="0"/>
              <a:t>N</a:t>
            </a:r>
            <a:r>
              <a:rPr lang="de-DE" sz="3000" baseline="-25000" smtClean="0"/>
              <a:t>C</a:t>
            </a:r>
            <a:r>
              <a:rPr lang="de-DE" sz="3000" baseline="30000" smtClean="0"/>
              <a:t>(k-1) </a:t>
            </a:r>
            <a:r>
              <a:rPr lang="de-DE" sz="3000" smtClean="0"/>
              <a:t>* r</a:t>
            </a:r>
            <a:endParaRPr lang="de-DE" sz="3000"/>
          </a:p>
        </p:txBody>
      </p:sp>
      <p:sp>
        <p:nvSpPr>
          <p:cNvPr id="5" name="Rechteck 4"/>
          <p:cNvSpPr/>
          <p:nvPr/>
        </p:nvSpPr>
        <p:spPr>
          <a:xfrm>
            <a:off x="5140556" y="1544658"/>
            <a:ext cx="3340692" cy="41076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3000" smtClean="0"/>
              <a:t>female mating pool:</a:t>
            </a:r>
          </a:p>
          <a:p>
            <a:endParaRPr lang="de-DE" sz="3000" smtClean="0"/>
          </a:p>
          <a:p>
            <a:r>
              <a:rPr lang="de-DE" sz="3000" smtClean="0"/>
              <a:t>F = </a:t>
            </a:r>
            <a:r>
              <a:rPr lang="pt-BR" sz="3200" smtClean="0"/>
              <a:t>ε *</a:t>
            </a:r>
            <a:r>
              <a:rPr lang="de-DE" sz="3200" smtClean="0">
                <a:effectLst/>
              </a:rPr>
              <a:t> </a:t>
            </a:r>
            <a:r>
              <a:rPr lang="pt-BR" sz="3200" smtClean="0"/>
              <a:t>N</a:t>
            </a:r>
            <a:r>
              <a:rPr lang="pt-BR" sz="3200" baseline="-25000" smtClean="0"/>
              <a:t>t</a:t>
            </a:r>
          </a:p>
          <a:p>
            <a:endParaRPr lang="pt-BR" sz="3200"/>
          </a:p>
          <a:p>
            <a:endParaRPr lang="pt-BR" sz="3200" smtClean="0"/>
          </a:p>
          <a:p>
            <a:endParaRPr lang="pt-BR" sz="3200"/>
          </a:p>
          <a:p>
            <a:endParaRPr lang="de-DE" sz="3000"/>
          </a:p>
        </p:txBody>
      </p:sp>
      <p:cxnSp>
        <p:nvCxnSpPr>
          <p:cNvPr id="7" name="Gerade Verbindung mit Pfeil 6"/>
          <p:cNvCxnSpPr/>
          <p:nvPr/>
        </p:nvCxnSpPr>
        <p:spPr>
          <a:xfrm flipH="1" flipV="1">
            <a:off x="2059331" y="3135086"/>
            <a:ext cx="3081225" cy="114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2059331" y="3146528"/>
            <a:ext cx="3081226" cy="4462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2059331" y="3146528"/>
            <a:ext cx="3081226" cy="8924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2247899" y="3146528"/>
            <a:ext cx="2892658" cy="18421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2288145" y="2765754"/>
            <a:ext cx="385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mtClean="0">
                <a:solidFill>
                  <a:schemeClr val="accent2"/>
                </a:solidFill>
              </a:rPr>
              <a:t>β</a:t>
            </a:r>
            <a:r>
              <a:rPr lang="de-DE" baseline="-250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8" name="Rechteck 17"/>
          <p:cNvSpPr/>
          <p:nvPr/>
        </p:nvSpPr>
        <p:spPr>
          <a:xfrm>
            <a:off x="2280165" y="314652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mtClean="0">
                <a:solidFill>
                  <a:schemeClr val="accent2"/>
                </a:solidFill>
              </a:rPr>
              <a:t>β</a:t>
            </a:r>
            <a:r>
              <a:rPr lang="de-DE" baseline="-25000" smtClean="0">
                <a:solidFill>
                  <a:schemeClr val="accent2"/>
                </a:solidFill>
              </a:rPr>
              <a:t>1</a:t>
            </a:r>
            <a:endParaRPr lang="de-DE" baseline="-25000">
              <a:solidFill>
                <a:schemeClr val="accent2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288145" y="3527302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mtClean="0">
                <a:solidFill>
                  <a:schemeClr val="accent2"/>
                </a:solidFill>
              </a:rPr>
              <a:t>β</a:t>
            </a:r>
            <a:r>
              <a:rPr lang="de-DE" baseline="-25000" smtClean="0">
                <a:solidFill>
                  <a:schemeClr val="accent2"/>
                </a:solidFill>
              </a:rPr>
              <a:t>2</a:t>
            </a:r>
            <a:endParaRPr lang="de-DE" baseline="-25000">
              <a:solidFill>
                <a:schemeClr val="accent2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247899" y="432551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mtClean="0">
                <a:solidFill>
                  <a:schemeClr val="accent2"/>
                </a:solidFill>
              </a:rPr>
              <a:t>β</a:t>
            </a:r>
            <a:r>
              <a:rPr lang="de-DE" baseline="-25000">
                <a:solidFill>
                  <a:schemeClr val="accent2"/>
                </a:solidFill>
              </a:rPr>
              <a:t>k</a:t>
            </a:r>
            <a:r>
              <a:rPr lang="de-DE" baseline="-25000" smtClean="0">
                <a:solidFill>
                  <a:schemeClr val="accent2"/>
                </a:solidFill>
              </a:rPr>
              <a:t>-1</a:t>
            </a:r>
            <a:endParaRPr lang="de-DE" baseline="-25000">
              <a:solidFill>
                <a:schemeClr val="accent2"/>
              </a:solidFill>
            </a:endParaRPr>
          </a:p>
        </p:txBody>
      </p:sp>
      <p:sp>
        <p:nvSpPr>
          <p:cNvPr id="13" name="CaixaDeTexto 7"/>
          <p:cNvSpPr txBox="1"/>
          <p:nvPr/>
        </p:nvSpPr>
        <p:spPr>
          <a:xfrm>
            <a:off x="4894728" y="5928143"/>
            <a:ext cx="3554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smtClean="0"/>
              <a:t>ε – fraction of available females</a:t>
            </a:r>
            <a:endParaRPr lang="de-DE" sz="2000" smtClean="0">
              <a:solidFill>
                <a:srgbClr val="FF0000"/>
              </a:solidFill>
            </a:endParaRPr>
          </a:p>
          <a:p>
            <a:r>
              <a:rPr lang="el-GR" sz="2000" smtClean="0">
                <a:solidFill>
                  <a:srgbClr val="FF0000"/>
                </a:solidFill>
              </a:rPr>
              <a:t>β</a:t>
            </a:r>
            <a:r>
              <a:rPr lang="pt-BR" sz="2000" baseline="-25000" smtClean="0">
                <a:solidFill>
                  <a:srgbClr val="FF0000"/>
                </a:solidFill>
              </a:rPr>
              <a:t>i</a:t>
            </a:r>
            <a:r>
              <a:rPr lang="pt-BR" sz="2000" smtClean="0">
                <a:solidFill>
                  <a:srgbClr val="FF0000"/>
                </a:solidFill>
              </a:rPr>
              <a:t> </a:t>
            </a:r>
            <a:r>
              <a:rPr lang="pt-BR" sz="2000" dirty="0" smtClean="0">
                <a:solidFill>
                  <a:srgbClr val="FF0000"/>
                </a:solidFill>
              </a:rPr>
              <a:t>– </a:t>
            </a:r>
            <a:r>
              <a:rPr lang="pt-BR" sz="2000" dirty="0" err="1" smtClean="0">
                <a:solidFill>
                  <a:srgbClr val="FF0000"/>
                </a:solidFill>
              </a:rPr>
              <a:t>female</a:t>
            </a:r>
            <a:r>
              <a:rPr lang="pt-BR" sz="2000" dirty="0" smtClean="0">
                <a:solidFill>
                  <a:srgbClr val="FF0000"/>
                </a:solidFill>
              </a:rPr>
              <a:t> </a:t>
            </a:r>
            <a:r>
              <a:rPr lang="pt-BR" sz="2000" dirty="0" err="1" smtClean="0">
                <a:solidFill>
                  <a:srgbClr val="FF0000"/>
                </a:solidFill>
              </a:rPr>
              <a:t>preference</a:t>
            </a:r>
            <a:r>
              <a:rPr lang="pt-BR" sz="2000" dirty="0" smtClean="0">
                <a:solidFill>
                  <a:srgbClr val="FF0000"/>
                </a:solidFill>
              </a:rPr>
              <a:t> for </a:t>
            </a:r>
            <a:r>
              <a:rPr lang="pt-BR" sz="2000" err="1" smtClean="0">
                <a:solidFill>
                  <a:srgbClr val="FF0000"/>
                </a:solidFill>
              </a:rPr>
              <a:t>class</a:t>
            </a:r>
            <a:r>
              <a:rPr lang="pt-BR" sz="2000" smtClean="0">
                <a:solidFill>
                  <a:srgbClr val="FF0000"/>
                </a:solidFill>
              </a:rPr>
              <a:t> </a:t>
            </a:r>
            <a:r>
              <a:rPr lang="pt-BR" sz="2000">
                <a:solidFill>
                  <a:srgbClr val="FF0000"/>
                </a:solidFill>
              </a:rPr>
              <a:t>i</a:t>
            </a:r>
            <a:endParaRPr lang="pt-B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1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Macintosh PowerPoint</Application>
  <PresentationFormat>Bildschirmpräsentation (4:3)</PresentationFormat>
  <Paragraphs>240</Paragraphs>
  <Slides>36</Slides>
  <Notes>6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7" baseType="lpstr">
      <vt:lpstr>Office-Design</vt:lpstr>
      <vt:lpstr>PowerPoint-Präsentation</vt:lpstr>
      <vt:lpstr>Demographic dynamics and evolution of parental care</vt:lpstr>
      <vt:lpstr>PowerPoint-Präsentation</vt:lpstr>
      <vt:lpstr>PowerPoint-Präsentation</vt:lpstr>
      <vt:lpstr>Questions</vt:lpstr>
      <vt:lpstr>PowerPoint-Präsentation</vt:lpstr>
      <vt:lpstr>PowerPoint-Präsentation</vt:lpstr>
      <vt:lpstr>Male dynamics</vt:lpstr>
      <vt:lpstr>Mating</vt:lpstr>
      <vt:lpstr>Mating</vt:lpstr>
      <vt:lpstr>One model to rule them all</vt:lpstr>
      <vt:lpstr>One model to rule them all</vt:lpstr>
      <vt:lpstr>Assumptions</vt:lpstr>
      <vt:lpstr>Parameter values</vt:lpstr>
      <vt:lpstr>PowerPoint-Präsentation</vt:lpstr>
      <vt:lpstr>How does female preference affect the number of individuals in the caring classes?</vt:lpstr>
      <vt:lpstr>How does female preference affect the number of individuals in the caring classes?</vt:lpstr>
      <vt:lpstr>How does female preference affect the number of individuals in the caring classes?</vt:lpstr>
      <vt:lpstr>How does female preference affect the number of individuals in the caring classes?</vt:lpstr>
      <vt:lpstr>How does female preference affect the number of individuals in the caring classes?</vt:lpstr>
      <vt:lpstr>How does female preference affect the number of individuals in the caring classes?</vt:lpstr>
      <vt:lpstr>„class collapse“</vt:lpstr>
      <vt:lpstr>„class collapse“</vt:lpstr>
      <vt:lpstr>„class collapse“</vt:lpstr>
      <vt:lpstr>„class collapse“</vt:lpstr>
      <vt:lpstr>„class collapse“</vt:lpstr>
      <vt:lpstr>Evolution of male care</vt:lpstr>
      <vt:lpstr>Evolution of care vs. egg mortality</vt:lpstr>
      <vt:lpstr>PowerPoint-Präsentation</vt:lpstr>
      <vt:lpstr>PowerPoint-Präsentation</vt:lpstr>
      <vt:lpstr>PowerPoint-Präsentation</vt:lpstr>
      <vt:lpstr>PowerPoint-Präsentation</vt:lpstr>
      <vt:lpstr>Conclusion</vt:lpstr>
      <vt:lpstr>Conclusions</vt:lpstr>
      <vt:lpstr>What’s next?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Katharina Brinck</dc:creator>
  <cp:lastModifiedBy>Katharina Brinck</cp:lastModifiedBy>
  <cp:revision>68</cp:revision>
  <dcterms:created xsi:type="dcterms:W3CDTF">2013-01-26T14:16:50Z</dcterms:created>
  <dcterms:modified xsi:type="dcterms:W3CDTF">2013-01-27T17:02:00Z</dcterms:modified>
</cp:coreProperties>
</file>